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85" r:id="rId4"/>
    <p:sldId id="286" r:id="rId5"/>
    <p:sldId id="284" r:id="rId6"/>
    <p:sldId id="296" r:id="rId7"/>
    <p:sldId id="261" r:id="rId8"/>
    <p:sldId id="327" r:id="rId9"/>
    <p:sldId id="330" r:id="rId10"/>
    <p:sldId id="291" r:id="rId11"/>
    <p:sldId id="292" r:id="rId12"/>
    <p:sldId id="293" r:id="rId13"/>
    <p:sldId id="294" r:id="rId14"/>
    <p:sldId id="328" r:id="rId15"/>
    <p:sldId id="288" r:id="rId16"/>
    <p:sldId id="289" r:id="rId17"/>
    <p:sldId id="318" r:id="rId18"/>
    <p:sldId id="319" r:id="rId19"/>
    <p:sldId id="320" r:id="rId20"/>
    <p:sldId id="321" r:id="rId21"/>
    <p:sldId id="322" r:id="rId22"/>
    <p:sldId id="323" r:id="rId23"/>
    <p:sldId id="329" r:id="rId24"/>
    <p:sldId id="325" r:id="rId25"/>
    <p:sldId id="326" r:id="rId26"/>
    <p:sldId id="283"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Fira Sans Bold Bold" panose="020B0604020202020204" charset="0"/>
      <p:regular r:id="rId33"/>
    </p:embeddedFont>
    <p:embeddedFont>
      <p:font typeface="Fira Sans Light" panose="020B0403050000020004" pitchFamily="34" charset="0"/>
      <p:regular r:id="rId34"/>
      <p:italic r:id="rId35"/>
    </p:embeddedFont>
    <p:embeddedFont>
      <p:font typeface="Fira Sans Light Bold" panose="020B0604020202020204" charset="0"/>
      <p:regular r:id="rId36"/>
    </p:embeddedFont>
    <p:embeddedFont>
      <p:font typeface="Fira Sans Medium" panose="020B0603050000020004" pitchFamily="34" charset="0"/>
      <p:regular r:id="rId37"/>
      <p:italic r:id="rId38"/>
    </p:embeddedFont>
    <p:embeddedFont>
      <p:font typeface="Fira Sans Medium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4622" autoAdjust="0"/>
  </p:normalViewPr>
  <p:slideViewPr>
    <p:cSldViewPr>
      <p:cViewPr varScale="1">
        <p:scale>
          <a:sx n="50" d="100"/>
          <a:sy n="50" d="100"/>
        </p:scale>
        <p:origin x="797"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6E977-FDEE-4ACC-902F-C09D5E749F05}" type="datetimeFigureOut">
              <a:rPr lang="en-US" smtClean="0"/>
              <a:t>29-Nov-22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B28E3-998B-4994-B82D-A501EF7F52DB}" type="slidenum">
              <a:rPr lang="en-US" smtClean="0"/>
              <a:t>‹#›</a:t>
            </a:fld>
            <a:endParaRPr lang="en-US"/>
          </a:p>
        </p:txBody>
      </p:sp>
    </p:spTree>
    <p:extLst>
      <p:ext uri="{BB962C8B-B14F-4D97-AF65-F5344CB8AC3E}">
        <p14:creationId xmlns:p14="http://schemas.microsoft.com/office/powerpoint/2010/main" val="623163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B28E3-998B-4994-B82D-A501EF7F52DB}" type="slidenum">
              <a:rPr lang="en-US" smtClean="0"/>
              <a:t>3</a:t>
            </a:fld>
            <a:endParaRPr lang="en-US"/>
          </a:p>
        </p:txBody>
      </p:sp>
    </p:spTree>
    <p:extLst>
      <p:ext uri="{BB962C8B-B14F-4D97-AF65-F5344CB8AC3E}">
        <p14:creationId xmlns:p14="http://schemas.microsoft.com/office/powerpoint/2010/main" val="388370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29-Nov-22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29-Nov-22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29-Nov-22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6" r="7370" b="21785"/>
          <a:stretch>
            <a:fillRect/>
          </a:stretch>
        </p:blipFill>
        <p:spPr>
          <a:xfrm>
            <a:off x="0" y="0"/>
            <a:ext cx="18288000" cy="10287000"/>
          </a:xfrm>
          <a:prstGeom prst="rect">
            <a:avLst/>
          </a:prstGeom>
        </p:spPr>
      </p:pic>
      <p:grpSp>
        <p:nvGrpSpPr>
          <p:cNvPr id="3" name="Group 3"/>
          <p:cNvGrpSpPr/>
          <p:nvPr/>
        </p:nvGrpSpPr>
        <p:grpSpPr>
          <a:xfrm>
            <a:off x="-3080052" y="-7723902"/>
            <a:ext cx="11919252" cy="9550938"/>
            <a:chOff x="0" y="0"/>
            <a:chExt cx="6209994" cy="5372100"/>
          </a:xfrm>
        </p:grpSpPr>
        <p:sp>
          <p:nvSpPr>
            <p:cNvPr id="4" name="Freeform 4"/>
            <p:cNvSpPr/>
            <p:nvPr/>
          </p:nvSpPr>
          <p:spPr>
            <a:xfrm>
              <a:off x="0" y="0"/>
              <a:ext cx="6209994" cy="5372100"/>
            </a:xfrm>
            <a:custGeom>
              <a:avLst/>
              <a:gdLst/>
              <a:ahLst/>
              <a:cxnLst/>
              <a:rect l="l" t="t" r="r" b="b"/>
              <a:pathLst>
                <a:path w="6209994" h="5372100">
                  <a:moveTo>
                    <a:pt x="4659324" y="0"/>
                  </a:moveTo>
                  <a:lnTo>
                    <a:pt x="1550670" y="0"/>
                  </a:lnTo>
                  <a:lnTo>
                    <a:pt x="0" y="2686050"/>
                  </a:lnTo>
                  <a:lnTo>
                    <a:pt x="1550670" y="5372100"/>
                  </a:lnTo>
                  <a:lnTo>
                    <a:pt x="4659325" y="5372100"/>
                  </a:lnTo>
                  <a:lnTo>
                    <a:pt x="6209994" y="2686050"/>
                  </a:lnTo>
                  <a:lnTo>
                    <a:pt x="4659324" y="0"/>
                  </a:lnTo>
                  <a:close/>
                </a:path>
              </a:pathLst>
            </a:custGeom>
            <a:solidFill>
              <a:srgbClr val="1836B2"/>
            </a:solidFill>
          </p:spPr>
        </p:sp>
      </p:grpSp>
      <p:grpSp>
        <p:nvGrpSpPr>
          <p:cNvPr id="5" name="Group 5"/>
          <p:cNvGrpSpPr/>
          <p:nvPr/>
        </p:nvGrpSpPr>
        <p:grpSpPr>
          <a:xfrm rot="-10800000">
            <a:off x="4741512" y="3973382"/>
            <a:ext cx="17580182" cy="13157506"/>
            <a:chOff x="0" y="0"/>
            <a:chExt cx="7177842" cy="5372100"/>
          </a:xfrm>
        </p:grpSpPr>
        <p:sp>
          <p:nvSpPr>
            <p:cNvPr id="6" name="Freeform 6"/>
            <p:cNvSpPr/>
            <p:nvPr/>
          </p:nvSpPr>
          <p:spPr>
            <a:xfrm>
              <a:off x="0" y="0"/>
              <a:ext cx="7177842" cy="5372100"/>
            </a:xfrm>
            <a:custGeom>
              <a:avLst/>
              <a:gdLst/>
              <a:ahLst/>
              <a:cxnLst/>
              <a:rect l="l" t="t" r="r" b="b"/>
              <a:pathLst>
                <a:path w="7177842" h="5372100">
                  <a:moveTo>
                    <a:pt x="5627172" y="0"/>
                  </a:moveTo>
                  <a:lnTo>
                    <a:pt x="1550670" y="0"/>
                  </a:lnTo>
                  <a:lnTo>
                    <a:pt x="0" y="2686050"/>
                  </a:lnTo>
                  <a:lnTo>
                    <a:pt x="1550670" y="5372100"/>
                  </a:lnTo>
                  <a:lnTo>
                    <a:pt x="5627172" y="5372100"/>
                  </a:lnTo>
                  <a:lnTo>
                    <a:pt x="7177842" y="2686050"/>
                  </a:lnTo>
                  <a:lnTo>
                    <a:pt x="5627172" y="0"/>
                  </a:lnTo>
                  <a:close/>
                </a:path>
              </a:pathLst>
            </a:custGeom>
            <a:solidFill>
              <a:srgbClr val="A066CB"/>
            </a:solidFill>
          </p:spPr>
        </p:sp>
      </p:grpSp>
      <p:grpSp>
        <p:nvGrpSpPr>
          <p:cNvPr id="7" name="Group 7"/>
          <p:cNvGrpSpPr/>
          <p:nvPr/>
        </p:nvGrpSpPr>
        <p:grpSpPr>
          <a:xfrm>
            <a:off x="7952874" y="5361016"/>
            <a:ext cx="9306426" cy="3897284"/>
            <a:chOff x="0" y="0"/>
            <a:chExt cx="12408569" cy="5196379"/>
          </a:xfrm>
        </p:grpSpPr>
        <p:sp>
          <p:nvSpPr>
            <p:cNvPr id="8" name="TextBox 8"/>
            <p:cNvSpPr txBox="1"/>
            <p:nvPr/>
          </p:nvSpPr>
          <p:spPr>
            <a:xfrm>
              <a:off x="0" y="0"/>
              <a:ext cx="12408569" cy="3808223"/>
            </a:xfrm>
            <a:prstGeom prst="rect">
              <a:avLst/>
            </a:prstGeom>
          </p:spPr>
          <p:txBody>
            <a:bodyPr lIns="0" tIns="0" rIns="0" bIns="0" rtlCol="0" anchor="t">
              <a:spAutoFit/>
            </a:bodyPr>
            <a:lstStyle/>
            <a:p>
              <a:pPr algn="r">
                <a:lnSpc>
                  <a:spcPts val="11999"/>
                </a:lnSpc>
              </a:pPr>
              <a:r>
                <a:rPr lang="en-US" sz="4400" b="1" spc="299" dirty="0">
                  <a:solidFill>
                    <a:srgbClr val="FFFFFF"/>
                  </a:solidFill>
                  <a:latin typeface="Fira Sans Medium Bold" panose="020B0604020202020204" charset="0"/>
                </a:rPr>
                <a:t>XÂY DỰNG PHẦN MỀM QUẢN LÝ TRUNG </a:t>
              </a:r>
              <a:r>
                <a:rPr lang="vi-VN" sz="4400" b="1" spc="299" dirty="0">
                  <a:solidFill>
                    <a:srgbClr val="FFFFFF"/>
                  </a:solidFill>
                  <a:latin typeface="Fira Sans Medium Bold" panose="020B0604020202020204" charset="0"/>
                </a:rPr>
                <a:t>TÂM NGOẠI</a:t>
              </a:r>
              <a:r>
                <a:rPr lang="en-US" sz="4400" b="1" spc="299" dirty="0">
                  <a:solidFill>
                    <a:srgbClr val="FFFFFF"/>
                  </a:solidFill>
                  <a:latin typeface="Fira Sans Medium Bold" panose="020B0604020202020204" charset="0"/>
                </a:rPr>
                <a:t> NGỮ </a:t>
              </a:r>
            </a:p>
          </p:txBody>
        </p:sp>
        <p:sp>
          <p:nvSpPr>
            <p:cNvPr id="9" name="TextBox 9"/>
            <p:cNvSpPr txBox="1"/>
            <p:nvPr/>
          </p:nvSpPr>
          <p:spPr>
            <a:xfrm>
              <a:off x="0" y="4413212"/>
              <a:ext cx="12408569" cy="783167"/>
            </a:xfrm>
            <a:prstGeom prst="rect">
              <a:avLst/>
            </a:prstGeom>
          </p:spPr>
          <p:txBody>
            <a:bodyPr lIns="0" tIns="0" rIns="0" bIns="0" rtlCol="0" anchor="t">
              <a:spAutoFit/>
            </a:bodyPr>
            <a:lstStyle/>
            <a:p>
              <a:pPr algn="r">
                <a:lnSpc>
                  <a:spcPts val="4900"/>
                </a:lnSpc>
              </a:pPr>
              <a:r>
                <a:rPr lang="en-US" sz="3500" spc="105" dirty="0">
                  <a:solidFill>
                    <a:srgbClr val="FFFFFF"/>
                  </a:solidFill>
                  <a:latin typeface="Fira Sans Light Bold"/>
                </a:rPr>
                <a:t>GVHD: </a:t>
              </a:r>
              <a:r>
                <a:rPr lang="en-US" sz="3500" spc="105" dirty="0" err="1">
                  <a:solidFill>
                    <a:srgbClr val="FFFFFF"/>
                  </a:solidFill>
                  <a:latin typeface="Fira Sans Light Bold"/>
                </a:rPr>
                <a:t>Nguyễn</a:t>
              </a:r>
              <a:r>
                <a:rPr lang="en-US" sz="3500" spc="105" dirty="0">
                  <a:solidFill>
                    <a:srgbClr val="FFFFFF"/>
                  </a:solidFill>
                  <a:latin typeface="Fira Sans Light Bold"/>
                </a:rPr>
                <a:t> </a:t>
              </a:r>
              <a:r>
                <a:rPr lang="en-US" sz="3500" spc="105" dirty="0" err="1">
                  <a:solidFill>
                    <a:srgbClr val="FFFFFF"/>
                  </a:solidFill>
                  <a:latin typeface="Fira Sans Light Bold"/>
                </a:rPr>
                <a:t>Thành</a:t>
              </a:r>
              <a:r>
                <a:rPr lang="en-US" sz="3500" spc="105" dirty="0">
                  <a:solidFill>
                    <a:srgbClr val="FFFFFF"/>
                  </a:solidFill>
                  <a:latin typeface="Fira Sans Light Bold"/>
                </a:rPr>
                <a:t> </a:t>
              </a:r>
              <a:r>
                <a:rPr lang="en-US" sz="3500" spc="105" dirty="0" err="1">
                  <a:solidFill>
                    <a:srgbClr val="FFFFFF"/>
                  </a:solidFill>
                  <a:latin typeface="Fira Sans Light Bold"/>
                </a:rPr>
                <a:t>Sơn</a:t>
              </a:r>
              <a:endParaRPr lang="en-US" sz="3500" spc="105" dirty="0">
                <a:solidFill>
                  <a:srgbClr val="FFFFFF"/>
                </a:solidFill>
                <a:latin typeface="Fira Sans Light Bold"/>
              </a:endParaRPr>
            </a:p>
          </p:txBody>
        </p:sp>
      </p:grpSp>
      <p:grpSp>
        <p:nvGrpSpPr>
          <p:cNvPr id="10" name="Group 10"/>
          <p:cNvGrpSpPr/>
          <p:nvPr/>
        </p:nvGrpSpPr>
        <p:grpSpPr>
          <a:xfrm>
            <a:off x="0" y="717175"/>
            <a:ext cx="6096000" cy="564302"/>
            <a:chOff x="0" y="24335"/>
            <a:chExt cx="5194858" cy="752402"/>
          </a:xfrm>
        </p:grpSpPr>
        <p:sp>
          <p:nvSpPr>
            <p:cNvPr id="11" name="TextBox 11"/>
            <p:cNvSpPr txBox="1"/>
            <p:nvPr/>
          </p:nvSpPr>
          <p:spPr>
            <a:xfrm>
              <a:off x="1711549" y="24335"/>
              <a:ext cx="3483309" cy="634533"/>
            </a:xfrm>
            <a:prstGeom prst="rect">
              <a:avLst/>
            </a:prstGeom>
          </p:spPr>
          <p:txBody>
            <a:bodyPr wrap="square" lIns="0" tIns="0" rIns="0" bIns="0" rtlCol="0" anchor="t">
              <a:spAutoFit/>
            </a:bodyPr>
            <a:lstStyle/>
            <a:p>
              <a:pPr>
                <a:lnSpc>
                  <a:spcPts val="4059"/>
                </a:lnSpc>
                <a:spcBef>
                  <a:spcPct val="0"/>
                </a:spcBef>
              </a:pPr>
              <a:r>
                <a:rPr lang="en-US" sz="2400" dirty="0">
                  <a:solidFill>
                    <a:srgbClr val="FFFFFF"/>
                  </a:solidFill>
                  <a:latin typeface="Fira Sans Bold Bold"/>
                </a:rPr>
                <a:t>HỆ QUẢN TRỊ CƠ SỞ DỮ LIỆU</a:t>
              </a:r>
            </a:p>
          </p:txBody>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0" y="24335"/>
              <a:ext cx="1317768" cy="75240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199874"/>
            <a:ext cx="8153400" cy="1282274"/>
          </a:xfrm>
          <a:prstGeom prst="rect">
            <a:avLst/>
          </a:prstGeom>
        </p:spPr>
        <p:txBody>
          <a:bodyPr wrap="square" lIns="0" tIns="0" rIns="0" bIns="0" rtlCol="0" anchor="t">
            <a:spAutoFit/>
          </a:bodyPr>
          <a:lstStyle/>
          <a:p>
            <a:pPr>
              <a:lnSpc>
                <a:spcPts val="10999"/>
              </a:lnSpc>
            </a:pPr>
            <a:r>
              <a:rPr lang="vi-VN" sz="6600" dirty="0">
                <a:solidFill>
                  <a:srgbClr val="1836B2"/>
                </a:solidFill>
                <a:latin typeface="Fira Sans Medium Bold"/>
              </a:rPr>
              <a:t>GIAO DIỆN ADMIN</a:t>
            </a:r>
            <a:endParaRPr lang="en-US" sz="66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2" name="Picture 1">
            <a:extLst>
              <a:ext uri="{FF2B5EF4-FFF2-40B4-BE49-F238E27FC236}">
                <a16:creationId xmlns:a16="http://schemas.microsoft.com/office/drawing/2014/main" id="{83DA0421-415B-0E23-6EB6-9030B66E1924}"/>
              </a:ext>
            </a:extLst>
          </p:cNvPr>
          <p:cNvPicPr>
            <a:picLocks noChangeAspect="1"/>
          </p:cNvPicPr>
          <p:nvPr/>
        </p:nvPicPr>
        <p:blipFill>
          <a:blip r:embed="rId2"/>
          <a:stretch>
            <a:fillRect/>
          </a:stretch>
        </p:blipFill>
        <p:spPr>
          <a:xfrm>
            <a:off x="1676400" y="1790700"/>
            <a:ext cx="13402220" cy="7543800"/>
          </a:xfrm>
          <a:prstGeom prst="rect">
            <a:avLst/>
          </a:prstGeom>
        </p:spPr>
      </p:pic>
    </p:spTree>
    <p:extLst>
      <p:ext uri="{BB962C8B-B14F-4D97-AF65-F5344CB8AC3E}">
        <p14:creationId xmlns:p14="http://schemas.microsoft.com/office/powerpoint/2010/main" val="85586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199874"/>
            <a:ext cx="8991600" cy="1282274"/>
          </a:xfrm>
          <a:prstGeom prst="rect">
            <a:avLst/>
          </a:prstGeom>
        </p:spPr>
        <p:txBody>
          <a:bodyPr wrap="square" lIns="0" tIns="0" rIns="0" bIns="0" rtlCol="0" anchor="t">
            <a:spAutoFit/>
          </a:bodyPr>
          <a:lstStyle/>
          <a:p>
            <a:pPr>
              <a:lnSpc>
                <a:spcPts val="10999"/>
              </a:lnSpc>
            </a:pPr>
            <a:r>
              <a:rPr lang="vi-VN" sz="6600" dirty="0">
                <a:solidFill>
                  <a:srgbClr val="1836B2"/>
                </a:solidFill>
                <a:latin typeface="Fira Sans Medium Bold"/>
              </a:rPr>
              <a:t>GIAO DIỆN NHÂN VIÊN</a:t>
            </a:r>
            <a:endParaRPr lang="en-US" sz="66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4" name="Picture 3">
            <a:extLst>
              <a:ext uri="{FF2B5EF4-FFF2-40B4-BE49-F238E27FC236}">
                <a16:creationId xmlns:a16="http://schemas.microsoft.com/office/drawing/2014/main" id="{3FBF1A7C-AF08-7939-8D52-FB6CCFD16CDD}"/>
              </a:ext>
            </a:extLst>
          </p:cNvPr>
          <p:cNvPicPr>
            <a:picLocks noChangeAspect="1"/>
          </p:cNvPicPr>
          <p:nvPr/>
        </p:nvPicPr>
        <p:blipFill>
          <a:blip r:embed="rId2"/>
          <a:stretch>
            <a:fillRect/>
          </a:stretch>
        </p:blipFill>
        <p:spPr>
          <a:xfrm>
            <a:off x="1524000" y="1790699"/>
            <a:ext cx="14020800" cy="7893521"/>
          </a:xfrm>
          <a:prstGeom prst="rect">
            <a:avLst/>
          </a:prstGeom>
        </p:spPr>
      </p:pic>
    </p:spTree>
    <p:extLst>
      <p:ext uri="{BB962C8B-B14F-4D97-AF65-F5344CB8AC3E}">
        <p14:creationId xmlns:p14="http://schemas.microsoft.com/office/powerpoint/2010/main" val="69328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199874"/>
            <a:ext cx="9067800" cy="1282274"/>
          </a:xfrm>
          <a:prstGeom prst="rect">
            <a:avLst/>
          </a:prstGeom>
        </p:spPr>
        <p:txBody>
          <a:bodyPr wrap="square" lIns="0" tIns="0" rIns="0" bIns="0" rtlCol="0" anchor="t">
            <a:spAutoFit/>
          </a:bodyPr>
          <a:lstStyle/>
          <a:p>
            <a:pPr>
              <a:lnSpc>
                <a:spcPts val="10999"/>
              </a:lnSpc>
            </a:pPr>
            <a:r>
              <a:rPr lang="vi-VN" sz="6600" dirty="0">
                <a:solidFill>
                  <a:srgbClr val="1836B2"/>
                </a:solidFill>
                <a:latin typeface="Fira Sans Medium Bold"/>
              </a:rPr>
              <a:t>GIAO </a:t>
            </a:r>
            <a:r>
              <a:rPr lang="vi-VN" sz="6600">
                <a:solidFill>
                  <a:srgbClr val="1836B2"/>
                </a:solidFill>
                <a:latin typeface="Fira Sans Medium Bold"/>
              </a:rPr>
              <a:t>DIỆN GIẢNG VIÊN</a:t>
            </a:r>
            <a:endParaRPr lang="en-US" sz="66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4" name="Picture 3">
            <a:extLst>
              <a:ext uri="{FF2B5EF4-FFF2-40B4-BE49-F238E27FC236}">
                <a16:creationId xmlns:a16="http://schemas.microsoft.com/office/drawing/2014/main" id="{52249956-1102-A400-3223-CAB9B091D112}"/>
              </a:ext>
            </a:extLst>
          </p:cNvPr>
          <p:cNvPicPr>
            <a:picLocks noChangeAspect="1"/>
          </p:cNvPicPr>
          <p:nvPr/>
        </p:nvPicPr>
        <p:blipFill>
          <a:blip r:embed="rId2"/>
          <a:stretch>
            <a:fillRect/>
          </a:stretch>
        </p:blipFill>
        <p:spPr>
          <a:xfrm>
            <a:off x="1413164" y="1790699"/>
            <a:ext cx="13826836" cy="7713073"/>
          </a:xfrm>
          <a:prstGeom prst="rect">
            <a:avLst/>
          </a:prstGeom>
        </p:spPr>
      </p:pic>
    </p:spTree>
    <p:extLst>
      <p:ext uri="{BB962C8B-B14F-4D97-AF65-F5344CB8AC3E}">
        <p14:creationId xmlns:p14="http://schemas.microsoft.com/office/powerpoint/2010/main" val="300162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199874"/>
            <a:ext cx="9067800" cy="1282274"/>
          </a:xfrm>
          <a:prstGeom prst="rect">
            <a:avLst/>
          </a:prstGeom>
        </p:spPr>
        <p:txBody>
          <a:bodyPr wrap="square" lIns="0" tIns="0" rIns="0" bIns="0" rtlCol="0" anchor="t">
            <a:spAutoFit/>
          </a:bodyPr>
          <a:lstStyle/>
          <a:p>
            <a:pPr>
              <a:lnSpc>
                <a:spcPts val="10999"/>
              </a:lnSpc>
            </a:pPr>
            <a:r>
              <a:rPr lang="vi-VN" sz="6600" dirty="0">
                <a:solidFill>
                  <a:srgbClr val="1836B2"/>
                </a:solidFill>
                <a:latin typeface="Fira Sans Medium Bold"/>
              </a:rPr>
              <a:t>GIAO DIỆN HỌC VIÊN</a:t>
            </a:r>
            <a:endParaRPr lang="en-US" sz="66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4" name="Picture 3">
            <a:extLst>
              <a:ext uri="{FF2B5EF4-FFF2-40B4-BE49-F238E27FC236}">
                <a16:creationId xmlns:a16="http://schemas.microsoft.com/office/drawing/2014/main" id="{D704DA7F-BE01-0810-04DF-9B7BEDFAF3C1}"/>
              </a:ext>
            </a:extLst>
          </p:cNvPr>
          <p:cNvPicPr>
            <a:picLocks noChangeAspect="1"/>
          </p:cNvPicPr>
          <p:nvPr/>
        </p:nvPicPr>
        <p:blipFill>
          <a:blip r:embed="rId2"/>
          <a:stretch>
            <a:fillRect/>
          </a:stretch>
        </p:blipFill>
        <p:spPr>
          <a:xfrm>
            <a:off x="1524000" y="1714500"/>
            <a:ext cx="14318673" cy="8023543"/>
          </a:xfrm>
          <a:prstGeom prst="rect">
            <a:avLst/>
          </a:prstGeom>
        </p:spPr>
      </p:pic>
    </p:spTree>
    <p:extLst>
      <p:ext uri="{BB962C8B-B14F-4D97-AF65-F5344CB8AC3E}">
        <p14:creationId xmlns:p14="http://schemas.microsoft.com/office/powerpoint/2010/main" val="270378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THÔNG TIN BẢN THÂN</a:t>
            </a:r>
            <a:endParaRPr lang="en-US" sz="4800" dirty="0">
              <a:solidFill>
                <a:srgbClr val="1836B2"/>
              </a:solidFill>
              <a:latin typeface="Fira Sans Medium Bold"/>
            </a:endParaRPr>
          </a:p>
        </p:txBody>
      </p:sp>
      <p:pic>
        <p:nvPicPr>
          <p:cNvPr id="4" name="Picture 3">
            <a:extLst>
              <a:ext uri="{FF2B5EF4-FFF2-40B4-BE49-F238E27FC236}">
                <a16:creationId xmlns:a16="http://schemas.microsoft.com/office/drawing/2014/main" id="{807C550B-A488-AAF1-E623-142F3C1D82D1}"/>
              </a:ext>
            </a:extLst>
          </p:cNvPr>
          <p:cNvPicPr>
            <a:picLocks noChangeAspect="1"/>
          </p:cNvPicPr>
          <p:nvPr/>
        </p:nvPicPr>
        <p:blipFill>
          <a:blip r:embed="rId2"/>
          <a:stretch>
            <a:fillRect/>
          </a:stretch>
        </p:blipFill>
        <p:spPr>
          <a:xfrm>
            <a:off x="988551" y="1523752"/>
            <a:ext cx="6823480" cy="3924548"/>
          </a:xfrm>
          <a:prstGeom prst="rect">
            <a:avLst/>
          </a:prstGeom>
        </p:spPr>
      </p:pic>
      <p:pic>
        <p:nvPicPr>
          <p:cNvPr id="18" name="Picture 17">
            <a:extLst>
              <a:ext uri="{FF2B5EF4-FFF2-40B4-BE49-F238E27FC236}">
                <a16:creationId xmlns:a16="http://schemas.microsoft.com/office/drawing/2014/main" id="{12F0A54B-E24E-377A-0186-700F2B93B068}"/>
              </a:ext>
            </a:extLst>
          </p:cNvPr>
          <p:cNvPicPr>
            <a:picLocks noChangeAspect="1"/>
          </p:cNvPicPr>
          <p:nvPr/>
        </p:nvPicPr>
        <p:blipFill>
          <a:blip r:embed="rId3"/>
          <a:stretch>
            <a:fillRect/>
          </a:stretch>
        </p:blipFill>
        <p:spPr>
          <a:xfrm>
            <a:off x="988551" y="5750948"/>
            <a:ext cx="7485823" cy="3785736"/>
          </a:xfrm>
          <a:prstGeom prst="rect">
            <a:avLst/>
          </a:prstGeom>
        </p:spPr>
      </p:pic>
      <p:pic>
        <p:nvPicPr>
          <p:cNvPr id="20" name="Picture 19">
            <a:extLst>
              <a:ext uri="{FF2B5EF4-FFF2-40B4-BE49-F238E27FC236}">
                <a16:creationId xmlns:a16="http://schemas.microsoft.com/office/drawing/2014/main" id="{2106E85D-9D2B-4DDE-A4BC-2FB6F36FCD2F}"/>
              </a:ext>
            </a:extLst>
          </p:cNvPr>
          <p:cNvPicPr>
            <a:picLocks noChangeAspect="1"/>
          </p:cNvPicPr>
          <p:nvPr/>
        </p:nvPicPr>
        <p:blipFill>
          <a:blip r:embed="rId4"/>
          <a:stretch>
            <a:fillRect/>
          </a:stretch>
        </p:blipFill>
        <p:spPr>
          <a:xfrm>
            <a:off x="10475970" y="1523752"/>
            <a:ext cx="6975209" cy="3924548"/>
          </a:xfrm>
          <a:prstGeom prst="rect">
            <a:avLst/>
          </a:prstGeom>
        </p:spPr>
      </p:pic>
      <p:pic>
        <p:nvPicPr>
          <p:cNvPr id="22" name="Picture 21">
            <a:extLst>
              <a:ext uri="{FF2B5EF4-FFF2-40B4-BE49-F238E27FC236}">
                <a16:creationId xmlns:a16="http://schemas.microsoft.com/office/drawing/2014/main" id="{8341155D-4947-8BBF-671C-8B97DC17AE74}"/>
              </a:ext>
            </a:extLst>
          </p:cNvPr>
          <p:cNvPicPr>
            <a:picLocks noChangeAspect="1"/>
          </p:cNvPicPr>
          <p:nvPr/>
        </p:nvPicPr>
        <p:blipFill>
          <a:blip r:embed="rId5"/>
          <a:stretch>
            <a:fillRect/>
          </a:stretch>
        </p:blipFill>
        <p:spPr>
          <a:xfrm>
            <a:off x="10475969" y="5750948"/>
            <a:ext cx="6376791" cy="3785735"/>
          </a:xfrm>
          <a:prstGeom prst="rect">
            <a:avLst/>
          </a:prstGeom>
        </p:spPr>
      </p:pic>
    </p:spTree>
    <p:extLst>
      <p:ext uri="{BB962C8B-B14F-4D97-AF65-F5344CB8AC3E}">
        <p14:creationId xmlns:p14="http://schemas.microsoft.com/office/powerpoint/2010/main" val="19847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11430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NHÂN VIÊN</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9E6FA73D-8CCE-B962-F416-616C63F59AD2}"/>
              </a:ext>
            </a:extLst>
          </p:cNvPr>
          <p:cNvPicPr>
            <a:picLocks noChangeAspect="1"/>
          </p:cNvPicPr>
          <p:nvPr/>
        </p:nvPicPr>
        <p:blipFill>
          <a:blip r:embed="rId2"/>
          <a:stretch>
            <a:fillRect/>
          </a:stretch>
        </p:blipFill>
        <p:spPr>
          <a:xfrm>
            <a:off x="533400" y="1376184"/>
            <a:ext cx="17221200" cy="8621811"/>
          </a:xfrm>
          <a:prstGeom prst="rect">
            <a:avLst/>
          </a:prstGeom>
        </p:spPr>
      </p:pic>
    </p:spTree>
    <p:extLst>
      <p:ext uri="{BB962C8B-B14F-4D97-AF65-F5344CB8AC3E}">
        <p14:creationId xmlns:p14="http://schemas.microsoft.com/office/powerpoint/2010/main" val="9167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GIẢNG VIÊN</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CC311BEC-EB80-8968-4276-13AEE906991D}"/>
              </a:ext>
            </a:extLst>
          </p:cNvPr>
          <p:cNvPicPr>
            <a:picLocks noChangeAspect="1"/>
          </p:cNvPicPr>
          <p:nvPr/>
        </p:nvPicPr>
        <p:blipFill>
          <a:blip r:embed="rId2"/>
          <a:stretch>
            <a:fillRect/>
          </a:stretch>
        </p:blipFill>
        <p:spPr>
          <a:xfrm>
            <a:off x="656293" y="1269504"/>
            <a:ext cx="16975414" cy="8682216"/>
          </a:xfrm>
          <a:prstGeom prst="rect">
            <a:avLst/>
          </a:prstGeom>
        </p:spPr>
      </p:pic>
    </p:spTree>
    <p:extLst>
      <p:ext uri="{BB962C8B-B14F-4D97-AF65-F5344CB8AC3E}">
        <p14:creationId xmlns:p14="http://schemas.microsoft.com/office/powerpoint/2010/main" val="38731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HỌC VIÊN</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FC07B47C-49E3-4479-8809-A8FDB7A8B987}"/>
              </a:ext>
            </a:extLst>
          </p:cNvPr>
          <p:cNvPicPr>
            <a:picLocks noChangeAspect="1"/>
          </p:cNvPicPr>
          <p:nvPr/>
        </p:nvPicPr>
        <p:blipFill>
          <a:blip r:embed="rId2"/>
          <a:stretch>
            <a:fillRect/>
          </a:stretch>
        </p:blipFill>
        <p:spPr>
          <a:xfrm>
            <a:off x="685800" y="1409700"/>
            <a:ext cx="16916400" cy="8652033"/>
          </a:xfrm>
          <a:prstGeom prst="rect">
            <a:avLst/>
          </a:prstGeom>
        </p:spPr>
      </p:pic>
    </p:spTree>
    <p:extLst>
      <p:ext uri="{BB962C8B-B14F-4D97-AF65-F5344CB8AC3E}">
        <p14:creationId xmlns:p14="http://schemas.microsoft.com/office/powerpoint/2010/main" val="215971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KHÓA HỌC</a:t>
            </a:r>
            <a:endParaRPr lang="en-US" sz="6000" dirty="0">
              <a:solidFill>
                <a:srgbClr val="1836B2"/>
              </a:solidFill>
              <a:latin typeface="Fira Sans Medium Bold"/>
            </a:endParaRPr>
          </a:p>
        </p:txBody>
      </p:sp>
      <p:pic>
        <p:nvPicPr>
          <p:cNvPr id="3" name="Picture 2">
            <a:extLst>
              <a:ext uri="{FF2B5EF4-FFF2-40B4-BE49-F238E27FC236}">
                <a16:creationId xmlns:a16="http://schemas.microsoft.com/office/drawing/2014/main" id="{01A7BFB3-294D-0E26-58E0-08B20CEB0A6F}"/>
              </a:ext>
            </a:extLst>
          </p:cNvPr>
          <p:cNvPicPr>
            <a:picLocks noChangeAspect="1"/>
          </p:cNvPicPr>
          <p:nvPr/>
        </p:nvPicPr>
        <p:blipFill>
          <a:blip r:embed="rId2"/>
          <a:stretch>
            <a:fillRect/>
          </a:stretch>
        </p:blipFill>
        <p:spPr>
          <a:xfrm>
            <a:off x="676691" y="1409700"/>
            <a:ext cx="16934617" cy="8670171"/>
          </a:xfrm>
          <a:prstGeom prst="rect">
            <a:avLst/>
          </a:prstGeom>
        </p:spPr>
      </p:pic>
    </p:spTree>
    <p:extLst>
      <p:ext uri="{BB962C8B-B14F-4D97-AF65-F5344CB8AC3E}">
        <p14:creationId xmlns:p14="http://schemas.microsoft.com/office/powerpoint/2010/main" val="34108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LỚP HỌC</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7EF07D34-3203-7263-3C98-64469D01FC48}"/>
              </a:ext>
            </a:extLst>
          </p:cNvPr>
          <p:cNvPicPr>
            <a:picLocks noChangeAspect="1"/>
          </p:cNvPicPr>
          <p:nvPr/>
        </p:nvPicPr>
        <p:blipFill>
          <a:blip r:embed="rId2"/>
          <a:stretch>
            <a:fillRect/>
          </a:stretch>
        </p:blipFill>
        <p:spPr>
          <a:xfrm>
            <a:off x="533400" y="1261884"/>
            <a:ext cx="17221200" cy="8816895"/>
          </a:xfrm>
          <a:prstGeom prst="rect">
            <a:avLst/>
          </a:prstGeom>
        </p:spPr>
      </p:pic>
    </p:spTree>
    <p:extLst>
      <p:ext uri="{BB962C8B-B14F-4D97-AF65-F5344CB8AC3E}">
        <p14:creationId xmlns:p14="http://schemas.microsoft.com/office/powerpoint/2010/main" val="362075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896475" y="-680491"/>
            <a:ext cx="11774707" cy="1019636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865" r="-14865"/>
              </a:stretch>
            </a:blipFill>
          </p:spPr>
        </p:sp>
      </p:grpSp>
      <p:grpSp>
        <p:nvGrpSpPr>
          <p:cNvPr id="4" name="Group 4"/>
          <p:cNvGrpSpPr/>
          <p:nvPr/>
        </p:nvGrpSpPr>
        <p:grpSpPr>
          <a:xfrm>
            <a:off x="-706299" y="9515874"/>
            <a:ext cx="13978713" cy="1542251"/>
            <a:chOff x="0" y="0"/>
            <a:chExt cx="48691836" cy="5372100"/>
          </a:xfrm>
        </p:grpSpPr>
        <p:sp>
          <p:nvSpPr>
            <p:cNvPr id="5" name="Freeform 5"/>
            <p:cNvSpPr/>
            <p:nvPr/>
          </p:nvSpPr>
          <p:spPr>
            <a:xfrm>
              <a:off x="0" y="0"/>
              <a:ext cx="48691834" cy="5372100"/>
            </a:xfrm>
            <a:custGeom>
              <a:avLst/>
              <a:gdLst/>
              <a:ahLst/>
              <a:cxnLst/>
              <a:rect l="l" t="t" r="r" b="b"/>
              <a:pathLst>
                <a:path w="48691834" h="5372100">
                  <a:moveTo>
                    <a:pt x="47141166" y="0"/>
                  </a:moveTo>
                  <a:lnTo>
                    <a:pt x="1550670" y="0"/>
                  </a:lnTo>
                  <a:lnTo>
                    <a:pt x="0" y="2686050"/>
                  </a:lnTo>
                  <a:lnTo>
                    <a:pt x="1550670" y="5372100"/>
                  </a:lnTo>
                  <a:lnTo>
                    <a:pt x="47141166" y="5372100"/>
                  </a:lnTo>
                  <a:lnTo>
                    <a:pt x="48691834" y="2686050"/>
                  </a:lnTo>
                  <a:lnTo>
                    <a:pt x="47141166" y="0"/>
                  </a:lnTo>
                  <a:close/>
                </a:path>
              </a:pathLst>
            </a:custGeom>
            <a:solidFill>
              <a:srgbClr val="FFFFFF"/>
            </a:solidFill>
          </p:spPr>
        </p:sp>
      </p:grpSp>
      <p:grpSp>
        <p:nvGrpSpPr>
          <p:cNvPr id="6" name="Group 6"/>
          <p:cNvGrpSpPr/>
          <p:nvPr/>
        </p:nvGrpSpPr>
        <p:grpSpPr>
          <a:xfrm>
            <a:off x="469059" y="2860352"/>
            <a:ext cx="9427416" cy="4001781"/>
            <a:chOff x="0" y="95250"/>
            <a:chExt cx="11087957" cy="5335709"/>
          </a:xfrm>
        </p:grpSpPr>
        <p:sp>
          <p:nvSpPr>
            <p:cNvPr id="7" name="TextBox 7"/>
            <p:cNvSpPr txBox="1"/>
            <p:nvPr/>
          </p:nvSpPr>
          <p:spPr>
            <a:xfrm>
              <a:off x="0" y="95250"/>
              <a:ext cx="11087957" cy="1928283"/>
            </a:xfrm>
            <a:prstGeom prst="rect">
              <a:avLst/>
            </a:prstGeom>
          </p:spPr>
          <p:txBody>
            <a:bodyPr lIns="0" tIns="0" rIns="0" bIns="0" rtlCol="0" anchor="t">
              <a:spAutoFit/>
            </a:bodyPr>
            <a:lstStyle/>
            <a:p>
              <a:pPr>
                <a:lnSpc>
                  <a:spcPts val="10999"/>
                </a:lnSpc>
              </a:pPr>
              <a:r>
                <a:rPr lang="en-US" sz="9999" dirty="0" err="1">
                  <a:solidFill>
                    <a:srgbClr val="FFFFFF"/>
                  </a:solidFill>
                  <a:latin typeface="Fira Sans Medium Bold"/>
                </a:rPr>
                <a:t>Nhóm</a:t>
              </a:r>
              <a:r>
                <a:rPr lang="en-US" sz="9999" dirty="0">
                  <a:solidFill>
                    <a:srgbClr val="FFFFFF"/>
                  </a:solidFill>
                  <a:latin typeface="Fira Sans Medium Bold"/>
                </a:rPr>
                <a:t> 12</a:t>
              </a:r>
            </a:p>
          </p:txBody>
        </p:sp>
        <p:sp>
          <p:nvSpPr>
            <p:cNvPr id="9" name="TextBox 9"/>
            <p:cNvSpPr txBox="1"/>
            <p:nvPr/>
          </p:nvSpPr>
          <p:spPr>
            <a:xfrm>
              <a:off x="0" y="2592917"/>
              <a:ext cx="11087957" cy="2838042"/>
            </a:xfrm>
            <a:prstGeom prst="rect">
              <a:avLst/>
            </a:prstGeom>
          </p:spPr>
          <p:txBody>
            <a:bodyPr lIns="0" tIns="0" rIns="0" bIns="0" rtlCol="0" anchor="t">
              <a:spAutoFit/>
            </a:bodyPr>
            <a:lstStyle/>
            <a:p>
              <a:pPr marL="514350" indent="-514350">
                <a:lnSpc>
                  <a:spcPts val="4200"/>
                </a:lnSpc>
                <a:buAutoNum type="arabicPeriod"/>
              </a:pPr>
              <a:r>
                <a:rPr lang="en-US" sz="3200" spc="105" dirty="0" err="1">
                  <a:solidFill>
                    <a:srgbClr val="FFFFFF"/>
                  </a:solidFill>
                  <a:latin typeface="Fira Sans Medium Bold"/>
                </a:rPr>
                <a:t>Phạm</a:t>
              </a:r>
              <a:r>
                <a:rPr lang="en-US" sz="3200" spc="105" dirty="0">
                  <a:solidFill>
                    <a:srgbClr val="FFFFFF"/>
                  </a:solidFill>
                  <a:latin typeface="Fira Sans Medium Bold"/>
                </a:rPr>
                <a:t> </a:t>
              </a:r>
              <a:r>
                <a:rPr lang="en-US" sz="3200" spc="105" dirty="0" err="1">
                  <a:solidFill>
                    <a:srgbClr val="FFFFFF"/>
                  </a:solidFill>
                  <a:latin typeface="Fira Sans Medium Bold"/>
                </a:rPr>
                <a:t>Quỳnh</a:t>
              </a:r>
              <a:r>
                <a:rPr lang="en-US" sz="3200" spc="105" dirty="0">
                  <a:solidFill>
                    <a:srgbClr val="FFFFFF"/>
                  </a:solidFill>
                  <a:latin typeface="Fira Sans Medium Bold"/>
                </a:rPr>
                <a:t> </a:t>
              </a:r>
              <a:r>
                <a:rPr lang="en-US" sz="3200" spc="105" dirty="0" err="1">
                  <a:solidFill>
                    <a:srgbClr val="FFFFFF"/>
                  </a:solidFill>
                  <a:latin typeface="Fira Sans Medium Bold"/>
                </a:rPr>
                <a:t>Hương</a:t>
              </a:r>
              <a:r>
                <a:rPr lang="en-US" sz="3200" spc="105" dirty="0">
                  <a:solidFill>
                    <a:srgbClr val="FFFFFF"/>
                  </a:solidFill>
                  <a:latin typeface="Fira Sans Medium Bold"/>
                </a:rPr>
                <a:t> 20110141 (</a:t>
              </a:r>
              <a:r>
                <a:rPr lang="en-US" sz="3200" spc="105" dirty="0" err="1">
                  <a:solidFill>
                    <a:srgbClr val="FFFFFF"/>
                  </a:solidFill>
                  <a:latin typeface="Fira Sans Medium Bold"/>
                </a:rPr>
                <a:t>Nhóm</a:t>
              </a:r>
              <a:r>
                <a:rPr lang="en-US" sz="3200" spc="105" dirty="0">
                  <a:solidFill>
                    <a:srgbClr val="FFFFFF"/>
                  </a:solidFill>
                  <a:latin typeface="Fira Sans Medium Bold"/>
                </a:rPr>
                <a:t> </a:t>
              </a:r>
              <a:r>
                <a:rPr lang="en-US" sz="3200" spc="105" dirty="0" err="1">
                  <a:solidFill>
                    <a:srgbClr val="FFFFFF"/>
                  </a:solidFill>
                  <a:latin typeface="Fira Sans Medium Bold"/>
                </a:rPr>
                <a:t>trưởng</a:t>
              </a:r>
              <a:r>
                <a:rPr lang="en-US" sz="3200" spc="105" dirty="0">
                  <a:solidFill>
                    <a:srgbClr val="FFFFFF"/>
                  </a:solidFill>
                  <a:latin typeface="Fira Sans Medium Bold"/>
                </a:rPr>
                <a:t>)</a:t>
              </a:r>
            </a:p>
            <a:p>
              <a:pPr marL="514350" indent="-514350">
                <a:lnSpc>
                  <a:spcPts val="4200"/>
                </a:lnSpc>
                <a:buAutoNum type="arabicPeriod"/>
              </a:pPr>
              <a:r>
                <a:rPr lang="en-US" sz="3200" spc="105" dirty="0" err="1">
                  <a:solidFill>
                    <a:srgbClr val="FFFFFF"/>
                  </a:solidFill>
                  <a:latin typeface="Fira Sans Medium Bold"/>
                </a:rPr>
                <a:t>Nguyễn</a:t>
              </a:r>
              <a:r>
                <a:rPr lang="en-US" sz="3200" spc="105" dirty="0">
                  <a:solidFill>
                    <a:srgbClr val="FFFFFF"/>
                  </a:solidFill>
                  <a:latin typeface="Fira Sans Medium Bold"/>
                </a:rPr>
                <a:t> </a:t>
              </a:r>
              <a:r>
                <a:rPr lang="en-US" sz="3200" spc="105" dirty="0" err="1">
                  <a:solidFill>
                    <a:srgbClr val="FFFFFF"/>
                  </a:solidFill>
                  <a:latin typeface="Fira Sans Medium Bold"/>
                </a:rPr>
                <a:t>Văn</a:t>
              </a:r>
              <a:r>
                <a:rPr lang="en-US" sz="3200" spc="105" dirty="0">
                  <a:solidFill>
                    <a:srgbClr val="FFFFFF"/>
                  </a:solidFill>
                  <a:latin typeface="Fira Sans Medium Bold"/>
                </a:rPr>
                <a:t> </a:t>
              </a:r>
              <a:r>
                <a:rPr lang="en-US" sz="3200" spc="105" dirty="0" err="1">
                  <a:solidFill>
                    <a:srgbClr val="FFFFFF"/>
                  </a:solidFill>
                  <a:latin typeface="Fira Sans Medium Bold"/>
                </a:rPr>
                <a:t>Lâm</a:t>
              </a:r>
              <a:r>
                <a:rPr lang="en-US" sz="3200" spc="105" dirty="0">
                  <a:solidFill>
                    <a:srgbClr val="FFFFFF"/>
                  </a:solidFill>
                  <a:latin typeface="Fira Sans Medium Bold"/>
                </a:rPr>
                <a:t> 20110668</a:t>
              </a:r>
            </a:p>
            <a:p>
              <a:pPr marL="514350" indent="-514350">
                <a:lnSpc>
                  <a:spcPts val="4200"/>
                </a:lnSpc>
                <a:buAutoNum type="arabicPeriod"/>
              </a:pPr>
              <a:r>
                <a:rPr lang="en-US" sz="3200" spc="105" dirty="0">
                  <a:solidFill>
                    <a:srgbClr val="FFFFFF"/>
                  </a:solidFill>
                  <a:latin typeface="Fira Sans Medium Bold"/>
                </a:rPr>
                <a:t>Lê Quang </a:t>
              </a:r>
              <a:r>
                <a:rPr lang="en-US" sz="3200" spc="105" dirty="0" err="1">
                  <a:solidFill>
                    <a:srgbClr val="FFFFFF"/>
                  </a:solidFill>
                  <a:latin typeface="Fira Sans Medium Bold"/>
                </a:rPr>
                <a:t>Tùng</a:t>
              </a:r>
              <a:r>
                <a:rPr lang="en-US" sz="3200" spc="105" dirty="0">
                  <a:solidFill>
                    <a:srgbClr val="FFFFFF"/>
                  </a:solidFill>
                  <a:latin typeface="Fira Sans Medium Bold"/>
                </a:rPr>
                <a:t> 20110746</a:t>
              </a:r>
            </a:p>
            <a:p>
              <a:pPr marL="514350" indent="-514350">
                <a:lnSpc>
                  <a:spcPts val="4200"/>
                </a:lnSpc>
                <a:buAutoNum type="arabicPeriod"/>
              </a:pPr>
              <a:r>
                <a:rPr lang="en-US" sz="3200" spc="105" dirty="0">
                  <a:solidFill>
                    <a:srgbClr val="FFFFFF"/>
                  </a:solidFill>
                  <a:latin typeface="Fira Sans Medium Bold"/>
                </a:rPr>
                <a:t>Lê Minh Tường 20110280</a:t>
              </a:r>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1028700" y="1028700"/>
            <a:ext cx="1025231" cy="5853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THANH TOÁN</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FB1858D9-1252-5135-F8A8-5B96692EFE99}"/>
              </a:ext>
            </a:extLst>
          </p:cNvPr>
          <p:cNvPicPr>
            <a:picLocks noChangeAspect="1"/>
          </p:cNvPicPr>
          <p:nvPr/>
        </p:nvPicPr>
        <p:blipFill>
          <a:blip r:embed="rId2"/>
          <a:stretch>
            <a:fillRect/>
          </a:stretch>
        </p:blipFill>
        <p:spPr>
          <a:xfrm>
            <a:off x="495300" y="1254264"/>
            <a:ext cx="17297400" cy="8873926"/>
          </a:xfrm>
          <a:prstGeom prst="rect">
            <a:avLst/>
          </a:prstGeom>
        </p:spPr>
      </p:pic>
    </p:spTree>
    <p:extLst>
      <p:ext uri="{BB962C8B-B14F-4D97-AF65-F5344CB8AC3E}">
        <p14:creationId xmlns:p14="http://schemas.microsoft.com/office/powerpoint/2010/main" val="425428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LỚP HỌC ĐANG DẠY CỦA GIẢNG VIÊN</a:t>
            </a:r>
            <a:endParaRPr lang="en-US" sz="4800" dirty="0">
              <a:solidFill>
                <a:srgbClr val="1836B2"/>
              </a:solidFill>
              <a:latin typeface="Fira Sans Medium Bold"/>
            </a:endParaRPr>
          </a:p>
        </p:txBody>
      </p:sp>
      <p:pic>
        <p:nvPicPr>
          <p:cNvPr id="4" name="Picture 3">
            <a:extLst>
              <a:ext uri="{FF2B5EF4-FFF2-40B4-BE49-F238E27FC236}">
                <a16:creationId xmlns:a16="http://schemas.microsoft.com/office/drawing/2014/main" id="{DA2E1076-0A55-553A-C68C-FC1C5D3A6FCF}"/>
              </a:ext>
            </a:extLst>
          </p:cNvPr>
          <p:cNvPicPr>
            <a:picLocks noChangeAspect="1"/>
          </p:cNvPicPr>
          <p:nvPr/>
        </p:nvPicPr>
        <p:blipFill>
          <a:blip r:embed="rId2"/>
          <a:stretch>
            <a:fillRect/>
          </a:stretch>
        </p:blipFill>
        <p:spPr>
          <a:xfrm>
            <a:off x="466569" y="1221104"/>
            <a:ext cx="17354862" cy="8822056"/>
          </a:xfrm>
          <a:prstGeom prst="rect">
            <a:avLst/>
          </a:prstGeom>
        </p:spPr>
      </p:pic>
    </p:spTree>
    <p:extLst>
      <p:ext uri="{BB962C8B-B14F-4D97-AF65-F5344CB8AC3E}">
        <p14:creationId xmlns:p14="http://schemas.microsoft.com/office/powerpoint/2010/main" val="187314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DANH SÁCH TẤT CẢ LỚP HỌC</a:t>
            </a:r>
            <a:endParaRPr lang="en-US" sz="4800" dirty="0">
              <a:solidFill>
                <a:srgbClr val="1836B2"/>
              </a:solidFill>
              <a:latin typeface="Fira Sans Medium Bold"/>
            </a:endParaRPr>
          </a:p>
        </p:txBody>
      </p:sp>
      <p:pic>
        <p:nvPicPr>
          <p:cNvPr id="4" name="Picture 3">
            <a:extLst>
              <a:ext uri="{FF2B5EF4-FFF2-40B4-BE49-F238E27FC236}">
                <a16:creationId xmlns:a16="http://schemas.microsoft.com/office/drawing/2014/main" id="{C1FC279D-94DD-EF90-05FB-804177BBE47F}"/>
              </a:ext>
            </a:extLst>
          </p:cNvPr>
          <p:cNvPicPr>
            <a:picLocks noChangeAspect="1"/>
          </p:cNvPicPr>
          <p:nvPr/>
        </p:nvPicPr>
        <p:blipFill>
          <a:blip r:embed="rId2"/>
          <a:stretch>
            <a:fillRect/>
          </a:stretch>
        </p:blipFill>
        <p:spPr>
          <a:xfrm>
            <a:off x="533400" y="1221104"/>
            <a:ext cx="17221200" cy="8745141"/>
          </a:xfrm>
          <a:prstGeom prst="rect">
            <a:avLst/>
          </a:prstGeom>
        </p:spPr>
      </p:pic>
    </p:spTree>
    <p:extLst>
      <p:ext uri="{BB962C8B-B14F-4D97-AF65-F5344CB8AC3E}">
        <p14:creationId xmlns:p14="http://schemas.microsoft.com/office/powerpoint/2010/main" val="15264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THỜI KHÓA BIỂU CỦA GIẢNG VIÊN</a:t>
            </a:r>
            <a:endParaRPr lang="en-US" sz="4800" dirty="0">
              <a:solidFill>
                <a:srgbClr val="1836B2"/>
              </a:solidFill>
              <a:latin typeface="Fira Sans Medium Bold"/>
            </a:endParaRPr>
          </a:p>
        </p:txBody>
      </p:sp>
      <p:pic>
        <p:nvPicPr>
          <p:cNvPr id="3" name="Picture 2">
            <a:extLst>
              <a:ext uri="{FF2B5EF4-FFF2-40B4-BE49-F238E27FC236}">
                <a16:creationId xmlns:a16="http://schemas.microsoft.com/office/drawing/2014/main" id="{210A4F60-436C-00ED-14C6-9C3F1834FCD1}"/>
              </a:ext>
            </a:extLst>
          </p:cNvPr>
          <p:cNvPicPr>
            <a:picLocks noChangeAspect="1"/>
          </p:cNvPicPr>
          <p:nvPr/>
        </p:nvPicPr>
        <p:blipFill>
          <a:blip r:embed="rId2"/>
          <a:stretch>
            <a:fillRect/>
          </a:stretch>
        </p:blipFill>
        <p:spPr>
          <a:xfrm>
            <a:off x="533166" y="1221104"/>
            <a:ext cx="17221668" cy="8799196"/>
          </a:xfrm>
          <a:prstGeom prst="rect">
            <a:avLst/>
          </a:prstGeom>
        </p:spPr>
      </p:pic>
    </p:spTree>
    <p:extLst>
      <p:ext uri="{BB962C8B-B14F-4D97-AF65-F5344CB8AC3E}">
        <p14:creationId xmlns:p14="http://schemas.microsoft.com/office/powerpoint/2010/main" val="13766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THỜI KHÓA BIỂU CỦA HỌC VIÊN</a:t>
            </a:r>
            <a:endParaRPr lang="en-US" sz="4800" dirty="0">
              <a:solidFill>
                <a:srgbClr val="1836B2"/>
              </a:solidFill>
              <a:latin typeface="Fira Sans Medium Bold"/>
            </a:endParaRPr>
          </a:p>
        </p:txBody>
      </p:sp>
      <p:pic>
        <p:nvPicPr>
          <p:cNvPr id="4" name="Picture 3">
            <a:extLst>
              <a:ext uri="{FF2B5EF4-FFF2-40B4-BE49-F238E27FC236}">
                <a16:creationId xmlns:a16="http://schemas.microsoft.com/office/drawing/2014/main" id="{B071450C-44B2-A206-EE07-74CDB594D540}"/>
              </a:ext>
            </a:extLst>
          </p:cNvPr>
          <p:cNvPicPr>
            <a:picLocks noChangeAspect="1"/>
          </p:cNvPicPr>
          <p:nvPr/>
        </p:nvPicPr>
        <p:blipFill>
          <a:blip r:embed="rId2"/>
          <a:stretch>
            <a:fillRect/>
          </a:stretch>
        </p:blipFill>
        <p:spPr>
          <a:xfrm>
            <a:off x="685800" y="1409700"/>
            <a:ext cx="16916400" cy="8608137"/>
          </a:xfrm>
          <a:prstGeom prst="rect">
            <a:avLst/>
          </a:prstGeom>
        </p:spPr>
      </p:pic>
    </p:spTree>
    <p:extLst>
      <p:ext uri="{BB962C8B-B14F-4D97-AF65-F5344CB8AC3E}">
        <p14:creationId xmlns:p14="http://schemas.microsoft.com/office/powerpoint/2010/main" val="296209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LỊCH SỬ GIAO DỊCH</a:t>
            </a:r>
            <a:endParaRPr lang="en-US" sz="4800" dirty="0">
              <a:solidFill>
                <a:srgbClr val="1836B2"/>
              </a:solidFill>
              <a:latin typeface="Fira Sans Medium Bold"/>
            </a:endParaRPr>
          </a:p>
        </p:txBody>
      </p:sp>
      <p:pic>
        <p:nvPicPr>
          <p:cNvPr id="3" name="Picture 2">
            <a:extLst>
              <a:ext uri="{FF2B5EF4-FFF2-40B4-BE49-F238E27FC236}">
                <a16:creationId xmlns:a16="http://schemas.microsoft.com/office/drawing/2014/main" id="{94750173-469F-7BEB-4CEE-D32C8C9E2E72}"/>
              </a:ext>
            </a:extLst>
          </p:cNvPr>
          <p:cNvPicPr>
            <a:picLocks noChangeAspect="1"/>
          </p:cNvPicPr>
          <p:nvPr/>
        </p:nvPicPr>
        <p:blipFill>
          <a:blip r:embed="rId2"/>
          <a:stretch>
            <a:fillRect/>
          </a:stretch>
        </p:blipFill>
        <p:spPr>
          <a:xfrm>
            <a:off x="495300" y="1221104"/>
            <a:ext cx="17297400" cy="8882935"/>
          </a:xfrm>
          <a:prstGeom prst="rect">
            <a:avLst/>
          </a:prstGeom>
        </p:spPr>
      </p:pic>
    </p:spTree>
    <p:extLst>
      <p:ext uri="{BB962C8B-B14F-4D97-AF65-F5344CB8AC3E}">
        <p14:creationId xmlns:p14="http://schemas.microsoft.com/office/powerpoint/2010/main" val="186572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599078" y="2054785"/>
            <a:ext cx="15443715" cy="13375700"/>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4" name="Group 4"/>
          <p:cNvGrpSpPr>
            <a:grpSpLocks noChangeAspect="1"/>
          </p:cNvGrpSpPr>
          <p:nvPr/>
        </p:nvGrpSpPr>
        <p:grpSpPr>
          <a:xfrm>
            <a:off x="-3902756" y="-4547883"/>
            <a:ext cx="15347817" cy="13290518"/>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7322" r="-22570"/>
              </a:stretch>
            </a:blipFill>
          </p:spPr>
        </p:sp>
      </p:grpSp>
      <p:grpSp>
        <p:nvGrpSpPr>
          <p:cNvPr id="6" name="Group 6"/>
          <p:cNvGrpSpPr/>
          <p:nvPr/>
        </p:nvGrpSpPr>
        <p:grpSpPr>
          <a:xfrm rot="-10800000">
            <a:off x="8028855" y="-9672084"/>
            <a:ext cx="14137802" cy="11726869"/>
            <a:chOff x="0" y="0"/>
            <a:chExt cx="6476553" cy="5372100"/>
          </a:xfrm>
        </p:grpSpPr>
        <p:sp>
          <p:nvSpPr>
            <p:cNvPr id="7" name="Freeform 7"/>
            <p:cNvSpPr/>
            <p:nvPr/>
          </p:nvSpPr>
          <p:spPr>
            <a:xfrm>
              <a:off x="0" y="0"/>
              <a:ext cx="6476553" cy="5372100"/>
            </a:xfrm>
            <a:custGeom>
              <a:avLst/>
              <a:gdLst/>
              <a:ahLst/>
              <a:cxnLst/>
              <a:rect l="l" t="t" r="r" b="b"/>
              <a:pathLst>
                <a:path w="6476553" h="5372100">
                  <a:moveTo>
                    <a:pt x="4925883" y="0"/>
                  </a:moveTo>
                  <a:lnTo>
                    <a:pt x="1550670" y="0"/>
                  </a:lnTo>
                  <a:lnTo>
                    <a:pt x="0" y="2686050"/>
                  </a:lnTo>
                  <a:lnTo>
                    <a:pt x="1550670" y="5372100"/>
                  </a:lnTo>
                  <a:lnTo>
                    <a:pt x="4925883" y="5372100"/>
                  </a:lnTo>
                  <a:lnTo>
                    <a:pt x="6476553" y="2686050"/>
                  </a:lnTo>
                  <a:lnTo>
                    <a:pt x="4925883" y="0"/>
                  </a:lnTo>
                  <a:close/>
                </a:path>
              </a:pathLst>
            </a:custGeom>
            <a:solidFill>
              <a:srgbClr val="FFFF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16065550" y="715096"/>
            <a:ext cx="1098500" cy="627207"/>
          </a:xfrm>
          <a:prstGeom prst="rect">
            <a:avLst/>
          </a:prstGeom>
        </p:spPr>
      </p:pic>
      <p:grpSp>
        <p:nvGrpSpPr>
          <p:cNvPr id="9" name="Group 9"/>
          <p:cNvGrpSpPr/>
          <p:nvPr/>
        </p:nvGrpSpPr>
        <p:grpSpPr>
          <a:xfrm>
            <a:off x="9547770" y="5491154"/>
            <a:ext cx="7711530" cy="3767146"/>
            <a:chOff x="0" y="95251"/>
            <a:chExt cx="10282040" cy="5022861"/>
          </a:xfrm>
        </p:grpSpPr>
        <p:sp>
          <p:nvSpPr>
            <p:cNvPr id="10" name="TextBox 10"/>
            <p:cNvSpPr txBox="1"/>
            <p:nvPr/>
          </p:nvSpPr>
          <p:spPr>
            <a:xfrm>
              <a:off x="0" y="95251"/>
              <a:ext cx="10282040" cy="3761713"/>
            </a:xfrm>
            <a:prstGeom prst="rect">
              <a:avLst/>
            </a:prstGeom>
          </p:spPr>
          <p:txBody>
            <a:bodyPr lIns="0" tIns="0" rIns="0" bIns="0" rtlCol="0" anchor="t">
              <a:spAutoFit/>
            </a:bodyPr>
            <a:lstStyle/>
            <a:p>
              <a:pPr marL="0" lvl="0" indent="0" algn="r">
                <a:lnSpc>
                  <a:spcPts val="10999"/>
                </a:lnSpc>
                <a:spcBef>
                  <a:spcPct val="0"/>
                </a:spcBef>
              </a:pPr>
              <a:r>
                <a:rPr lang="en-US" sz="9999" u="none" dirty="0">
                  <a:solidFill>
                    <a:srgbClr val="FFFFFF"/>
                  </a:solidFill>
                  <a:latin typeface="Fira Sans Medium Bold"/>
                </a:rPr>
                <a:t>THANKS FOR WATCHING!</a:t>
              </a:r>
            </a:p>
          </p:txBody>
        </p:sp>
        <p:sp>
          <p:nvSpPr>
            <p:cNvPr id="11" name="TextBox 11"/>
            <p:cNvSpPr txBox="1"/>
            <p:nvPr/>
          </p:nvSpPr>
          <p:spPr>
            <a:xfrm>
              <a:off x="0" y="4441837"/>
              <a:ext cx="10282040" cy="676275"/>
            </a:xfrm>
            <a:prstGeom prst="rect">
              <a:avLst/>
            </a:prstGeom>
          </p:spPr>
          <p:txBody>
            <a:bodyPr lIns="0" tIns="0" rIns="0" bIns="0" rtlCol="0" anchor="t">
              <a:spAutoFit/>
            </a:bodyPr>
            <a:lstStyle/>
            <a:p>
              <a:pPr algn="r">
                <a:lnSpc>
                  <a:spcPts val="4200"/>
                </a:lnSpc>
              </a:pPr>
              <a:endParaRPr lang="en-US" sz="3000" spc="15" dirty="0">
                <a:solidFill>
                  <a:srgbClr val="FFFFFF"/>
                </a:solidFill>
                <a:latin typeface="Fira Sans Light"/>
              </a:endParaRPr>
            </a:p>
          </p:txBody>
        </p:sp>
      </p:grpSp>
    </p:spTree>
    <p:extLst>
      <p:ext uri="{BB962C8B-B14F-4D97-AF65-F5344CB8AC3E}">
        <p14:creationId xmlns:p14="http://schemas.microsoft.com/office/powerpoint/2010/main" val="21142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23950"/>
            <a:ext cx="8782105" cy="1422400"/>
          </a:xfrm>
          <a:prstGeom prst="rect">
            <a:avLst/>
          </a:prstGeom>
        </p:spPr>
        <p:txBody>
          <a:bodyPr lIns="0" tIns="0" rIns="0" bIns="0" rtlCol="0" anchor="t">
            <a:spAutoFit/>
          </a:bodyPr>
          <a:lstStyle/>
          <a:p>
            <a:pPr>
              <a:lnSpc>
                <a:spcPts val="10999"/>
              </a:lnSpc>
            </a:pPr>
            <a:r>
              <a:rPr lang="vi-VN" sz="9999" dirty="0">
                <a:solidFill>
                  <a:srgbClr val="1836B2"/>
                </a:solidFill>
                <a:latin typeface="Fira Sans Medium Bold"/>
              </a:rPr>
              <a:t>LỜI MỞ ĐẦU</a:t>
            </a:r>
            <a:endParaRPr lang="en-US" sz="9999" dirty="0">
              <a:solidFill>
                <a:srgbClr val="1836B2"/>
              </a:solidFill>
              <a:latin typeface="Fira Sans Medium Bold"/>
            </a:endParaRP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flipH="1">
            <a:off x="10788674" y="-2535890"/>
            <a:ext cx="8901106" cy="5082240"/>
          </a:xfrm>
          <a:prstGeom prst="rect">
            <a:avLst/>
          </a:prstGeom>
        </p:spPr>
      </p:pic>
      <p:grpSp>
        <p:nvGrpSpPr>
          <p:cNvPr id="7" name="Group 7"/>
          <p:cNvGrpSpPr/>
          <p:nvPr/>
        </p:nvGrpSpPr>
        <p:grpSpPr>
          <a:xfrm>
            <a:off x="1028700" y="4729575"/>
            <a:ext cx="4906250" cy="1314174"/>
            <a:chOff x="0" y="0"/>
            <a:chExt cx="6541667" cy="1752232"/>
          </a:xfrm>
        </p:grpSpPr>
        <p:grpSp>
          <p:nvGrpSpPr>
            <p:cNvPr id="8" name="Group 8"/>
            <p:cNvGrpSpPr>
              <a:grpSpLocks noChangeAspect="1"/>
            </p:cNvGrpSpPr>
            <p:nvPr/>
          </p:nvGrpSpPr>
          <p:grpSpPr>
            <a:xfrm>
              <a:off x="0" y="0"/>
              <a:ext cx="6541667" cy="1752232"/>
              <a:chOff x="0" y="0"/>
              <a:chExt cx="8890000" cy="2381250"/>
            </a:xfrm>
          </p:grpSpPr>
          <p:sp>
            <p:nvSpPr>
              <p:cNvPr id="9" name="Freeform 9"/>
              <p:cNvSpPr/>
              <p:nvPr/>
            </p:nvSpPr>
            <p:spPr>
              <a:xfrm>
                <a:off x="0" y="0"/>
                <a:ext cx="3175000" cy="2381250"/>
              </a:xfrm>
              <a:custGeom>
                <a:avLst/>
                <a:gdLst/>
                <a:ahLst/>
                <a:cxnLst/>
                <a:rect l="l" t="t" r="r" b="b"/>
                <a:pathLst>
                  <a:path w="3175000" h="2381250">
                    <a:moveTo>
                      <a:pt x="158750" y="0"/>
                    </a:moveTo>
                    <a:cubicBezTo>
                      <a:pt x="71075" y="0"/>
                      <a:pt x="0" y="71075"/>
                      <a:pt x="0" y="158750"/>
                    </a:cubicBezTo>
                    <a:lnTo>
                      <a:pt x="0" y="2222500"/>
                    </a:lnTo>
                    <a:cubicBezTo>
                      <a:pt x="0" y="2310175"/>
                      <a:pt x="71075" y="2381250"/>
                      <a:pt x="158750" y="2381250"/>
                    </a:cubicBezTo>
                    <a:lnTo>
                      <a:pt x="1111250" y="2381250"/>
                    </a:lnTo>
                    <a:cubicBezTo>
                      <a:pt x="1198925" y="2381250"/>
                      <a:pt x="1270000" y="2310175"/>
                      <a:pt x="1270000" y="2222500"/>
                    </a:cubicBezTo>
                    <a:lnTo>
                      <a:pt x="1270000" y="158750"/>
                    </a:lnTo>
                    <a:cubicBezTo>
                      <a:pt x="1270000" y="71075"/>
                      <a:pt x="1198925" y="0"/>
                      <a:pt x="1111250" y="0"/>
                    </a:cubicBezTo>
                    <a:lnTo>
                      <a:pt x="158750" y="0"/>
                    </a:lnTo>
                    <a:close/>
                    <a:moveTo>
                      <a:pt x="595312" y="158750"/>
                    </a:moveTo>
                    <a:lnTo>
                      <a:pt x="833438" y="158750"/>
                    </a:lnTo>
                    <a:cubicBezTo>
                      <a:pt x="855287" y="158848"/>
                      <a:pt x="872948" y="176588"/>
                      <a:pt x="872948" y="198438"/>
                    </a:cubicBezTo>
                    <a:cubicBezTo>
                      <a:pt x="872948" y="220287"/>
                      <a:pt x="855287" y="238027"/>
                      <a:pt x="833438" y="238125"/>
                    </a:cubicBezTo>
                    <a:lnTo>
                      <a:pt x="595312" y="238125"/>
                    </a:lnTo>
                    <a:cubicBezTo>
                      <a:pt x="573463" y="238027"/>
                      <a:pt x="555802" y="220287"/>
                      <a:pt x="555802" y="198438"/>
                    </a:cubicBezTo>
                    <a:cubicBezTo>
                      <a:pt x="555802" y="176588"/>
                      <a:pt x="573463" y="158848"/>
                      <a:pt x="595312" y="158750"/>
                    </a:cubicBezTo>
                    <a:close/>
                    <a:moveTo>
                      <a:pt x="396875" y="198438"/>
                    </a:moveTo>
                    <a:cubicBezTo>
                      <a:pt x="396811" y="184216"/>
                      <a:pt x="404362" y="171048"/>
                      <a:pt x="416667" y="163919"/>
                    </a:cubicBezTo>
                    <a:cubicBezTo>
                      <a:pt x="428973" y="156790"/>
                      <a:pt x="444152" y="156790"/>
                      <a:pt x="456458" y="163919"/>
                    </a:cubicBezTo>
                    <a:cubicBezTo>
                      <a:pt x="468763" y="171048"/>
                      <a:pt x="476314" y="184216"/>
                      <a:pt x="476250" y="198438"/>
                    </a:cubicBezTo>
                    <a:cubicBezTo>
                      <a:pt x="476152" y="220287"/>
                      <a:pt x="458412" y="237948"/>
                      <a:pt x="436562" y="237948"/>
                    </a:cubicBezTo>
                    <a:cubicBezTo>
                      <a:pt x="414713" y="237948"/>
                      <a:pt x="396973" y="220287"/>
                      <a:pt x="396875" y="198438"/>
                    </a:cubicBezTo>
                    <a:close/>
                    <a:moveTo>
                      <a:pt x="515938" y="2143125"/>
                    </a:moveTo>
                    <a:lnTo>
                      <a:pt x="754062" y="2143125"/>
                    </a:lnTo>
                    <a:cubicBezTo>
                      <a:pt x="775912" y="2143223"/>
                      <a:pt x="793573" y="2160963"/>
                      <a:pt x="793573" y="2182812"/>
                    </a:cubicBezTo>
                    <a:cubicBezTo>
                      <a:pt x="793573" y="2204662"/>
                      <a:pt x="775912" y="2222402"/>
                      <a:pt x="754062" y="2222500"/>
                    </a:cubicBezTo>
                    <a:lnTo>
                      <a:pt x="515938" y="2222500"/>
                    </a:lnTo>
                    <a:cubicBezTo>
                      <a:pt x="494088" y="2222402"/>
                      <a:pt x="476427" y="2204662"/>
                      <a:pt x="476427" y="2182812"/>
                    </a:cubicBezTo>
                    <a:cubicBezTo>
                      <a:pt x="476427" y="2160963"/>
                      <a:pt x="494088" y="2143223"/>
                      <a:pt x="515938" y="2143125"/>
                    </a:cubicBezTo>
                    <a:close/>
                    <a:moveTo>
                      <a:pt x="2063750" y="0"/>
                    </a:moveTo>
                    <a:cubicBezTo>
                      <a:pt x="1976075" y="0"/>
                      <a:pt x="1905000" y="71075"/>
                      <a:pt x="1905000" y="158750"/>
                    </a:cubicBezTo>
                    <a:lnTo>
                      <a:pt x="1905000" y="2222500"/>
                    </a:lnTo>
                    <a:cubicBezTo>
                      <a:pt x="1905000" y="2310175"/>
                      <a:pt x="1976075" y="2381250"/>
                      <a:pt x="2063750" y="2381250"/>
                    </a:cubicBezTo>
                    <a:lnTo>
                      <a:pt x="3016250" y="2381250"/>
                    </a:lnTo>
                    <a:cubicBezTo>
                      <a:pt x="3103925" y="2381250"/>
                      <a:pt x="3175000" y="2310175"/>
                      <a:pt x="3175000" y="2222500"/>
                    </a:cubicBezTo>
                    <a:lnTo>
                      <a:pt x="3175000" y="158750"/>
                    </a:lnTo>
                    <a:cubicBezTo>
                      <a:pt x="3175000" y="71075"/>
                      <a:pt x="3103925" y="0"/>
                      <a:pt x="3016250" y="0"/>
                    </a:cubicBezTo>
                    <a:lnTo>
                      <a:pt x="2063750" y="0"/>
                    </a:lnTo>
                    <a:close/>
                    <a:moveTo>
                      <a:pt x="2500312" y="158750"/>
                    </a:moveTo>
                    <a:lnTo>
                      <a:pt x="2738438" y="158750"/>
                    </a:lnTo>
                    <a:cubicBezTo>
                      <a:pt x="2760287" y="158848"/>
                      <a:pt x="2777948" y="176588"/>
                      <a:pt x="2777948" y="198438"/>
                    </a:cubicBezTo>
                    <a:cubicBezTo>
                      <a:pt x="2777948" y="220287"/>
                      <a:pt x="2760287" y="238027"/>
                      <a:pt x="2738438" y="238125"/>
                    </a:cubicBezTo>
                    <a:lnTo>
                      <a:pt x="2500312" y="238125"/>
                    </a:lnTo>
                    <a:cubicBezTo>
                      <a:pt x="2478463" y="238027"/>
                      <a:pt x="2460802" y="220287"/>
                      <a:pt x="2460802" y="198438"/>
                    </a:cubicBezTo>
                    <a:cubicBezTo>
                      <a:pt x="2460802" y="176588"/>
                      <a:pt x="2478463" y="158848"/>
                      <a:pt x="2500312" y="158750"/>
                    </a:cubicBezTo>
                    <a:close/>
                    <a:moveTo>
                      <a:pt x="2301875" y="198438"/>
                    </a:moveTo>
                    <a:cubicBezTo>
                      <a:pt x="2301811" y="184216"/>
                      <a:pt x="2309362" y="171048"/>
                      <a:pt x="2321667" y="163919"/>
                    </a:cubicBezTo>
                    <a:cubicBezTo>
                      <a:pt x="2333973" y="156790"/>
                      <a:pt x="2349152" y="156790"/>
                      <a:pt x="2361458" y="163919"/>
                    </a:cubicBezTo>
                    <a:cubicBezTo>
                      <a:pt x="2373763" y="171048"/>
                      <a:pt x="2381314" y="184216"/>
                      <a:pt x="2381250" y="198438"/>
                    </a:cubicBezTo>
                    <a:cubicBezTo>
                      <a:pt x="2381152" y="220287"/>
                      <a:pt x="2363412" y="237948"/>
                      <a:pt x="2341562" y="237948"/>
                    </a:cubicBezTo>
                    <a:cubicBezTo>
                      <a:pt x="2319713" y="237948"/>
                      <a:pt x="2301973" y="220287"/>
                      <a:pt x="2301875" y="198438"/>
                    </a:cubicBezTo>
                    <a:close/>
                    <a:moveTo>
                      <a:pt x="2420938" y="2143125"/>
                    </a:moveTo>
                    <a:lnTo>
                      <a:pt x="2659062" y="2143125"/>
                    </a:lnTo>
                    <a:cubicBezTo>
                      <a:pt x="2680912" y="2143223"/>
                      <a:pt x="2698573" y="2160963"/>
                      <a:pt x="2698573" y="2182812"/>
                    </a:cubicBezTo>
                    <a:cubicBezTo>
                      <a:pt x="2698573" y="2204662"/>
                      <a:pt x="2680912" y="2222402"/>
                      <a:pt x="2659062" y="2222500"/>
                    </a:cubicBezTo>
                    <a:lnTo>
                      <a:pt x="2420938" y="2222500"/>
                    </a:lnTo>
                    <a:cubicBezTo>
                      <a:pt x="2399088" y="2222402"/>
                      <a:pt x="2381427" y="2204662"/>
                      <a:pt x="2381427" y="2182812"/>
                    </a:cubicBezTo>
                    <a:cubicBezTo>
                      <a:pt x="2381427" y="2160963"/>
                      <a:pt x="2399088" y="2143223"/>
                      <a:pt x="2420938" y="2143125"/>
                    </a:cubicBezTo>
                    <a:close/>
                  </a:path>
                </a:pathLst>
              </a:custGeom>
              <a:solidFill>
                <a:srgbClr val="A066CB"/>
              </a:solidFill>
            </p:spPr>
          </p:sp>
          <p:sp>
            <p:nvSpPr>
              <p:cNvPr id="10" name="Freeform 10"/>
              <p:cNvSpPr/>
              <p:nvPr/>
            </p:nvSpPr>
            <p:spPr>
              <a:xfrm>
                <a:off x="3810000" y="0"/>
                <a:ext cx="5080000" cy="2381250"/>
              </a:xfrm>
              <a:custGeom>
                <a:avLst/>
                <a:gdLst/>
                <a:ahLst/>
                <a:cxnLst/>
                <a:rect l="l" t="t" r="r" b="b"/>
                <a:pathLst>
                  <a:path w="5080000" h="2381250">
                    <a:moveTo>
                      <a:pt x="158750" y="0"/>
                    </a:moveTo>
                    <a:cubicBezTo>
                      <a:pt x="71075" y="0"/>
                      <a:pt x="0" y="71075"/>
                      <a:pt x="0" y="158750"/>
                    </a:cubicBezTo>
                    <a:lnTo>
                      <a:pt x="0" y="2222500"/>
                    </a:lnTo>
                    <a:cubicBezTo>
                      <a:pt x="0" y="2310175"/>
                      <a:pt x="71075" y="2381250"/>
                      <a:pt x="158750" y="2381250"/>
                    </a:cubicBezTo>
                    <a:lnTo>
                      <a:pt x="1111250" y="2381250"/>
                    </a:lnTo>
                    <a:cubicBezTo>
                      <a:pt x="1198925" y="2381250"/>
                      <a:pt x="1270000" y="2310175"/>
                      <a:pt x="1270000" y="2222500"/>
                    </a:cubicBezTo>
                    <a:lnTo>
                      <a:pt x="1270000" y="158750"/>
                    </a:lnTo>
                    <a:cubicBezTo>
                      <a:pt x="1270000" y="71075"/>
                      <a:pt x="1198925" y="0"/>
                      <a:pt x="1111250" y="0"/>
                    </a:cubicBezTo>
                    <a:lnTo>
                      <a:pt x="158750" y="0"/>
                    </a:lnTo>
                    <a:close/>
                    <a:moveTo>
                      <a:pt x="595312" y="158750"/>
                    </a:moveTo>
                    <a:lnTo>
                      <a:pt x="833438" y="158750"/>
                    </a:lnTo>
                    <a:cubicBezTo>
                      <a:pt x="855287" y="158848"/>
                      <a:pt x="872948" y="176588"/>
                      <a:pt x="872948" y="198438"/>
                    </a:cubicBezTo>
                    <a:cubicBezTo>
                      <a:pt x="872948" y="220287"/>
                      <a:pt x="855287" y="238027"/>
                      <a:pt x="833438" y="238125"/>
                    </a:cubicBezTo>
                    <a:lnTo>
                      <a:pt x="595312" y="238125"/>
                    </a:lnTo>
                    <a:cubicBezTo>
                      <a:pt x="573463" y="238027"/>
                      <a:pt x="555802" y="220287"/>
                      <a:pt x="555802" y="198438"/>
                    </a:cubicBezTo>
                    <a:cubicBezTo>
                      <a:pt x="555802" y="176588"/>
                      <a:pt x="573463" y="158848"/>
                      <a:pt x="595312" y="158750"/>
                    </a:cubicBezTo>
                    <a:close/>
                    <a:moveTo>
                      <a:pt x="396875" y="198438"/>
                    </a:moveTo>
                    <a:cubicBezTo>
                      <a:pt x="396811" y="184216"/>
                      <a:pt x="404362" y="171048"/>
                      <a:pt x="416667" y="163919"/>
                    </a:cubicBezTo>
                    <a:cubicBezTo>
                      <a:pt x="428973" y="156790"/>
                      <a:pt x="444152" y="156790"/>
                      <a:pt x="456458" y="163919"/>
                    </a:cubicBezTo>
                    <a:cubicBezTo>
                      <a:pt x="468763" y="171048"/>
                      <a:pt x="476314" y="184216"/>
                      <a:pt x="476250" y="198438"/>
                    </a:cubicBezTo>
                    <a:cubicBezTo>
                      <a:pt x="476152" y="220287"/>
                      <a:pt x="458412" y="237948"/>
                      <a:pt x="436562" y="237948"/>
                    </a:cubicBezTo>
                    <a:cubicBezTo>
                      <a:pt x="414713" y="237948"/>
                      <a:pt x="396973" y="220287"/>
                      <a:pt x="396875" y="198438"/>
                    </a:cubicBezTo>
                    <a:close/>
                    <a:moveTo>
                      <a:pt x="515938" y="2143125"/>
                    </a:moveTo>
                    <a:lnTo>
                      <a:pt x="754062" y="2143125"/>
                    </a:lnTo>
                    <a:cubicBezTo>
                      <a:pt x="775912" y="2143223"/>
                      <a:pt x="793573" y="2160963"/>
                      <a:pt x="793573" y="2182812"/>
                    </a:cubicBezTo>
                    <a:cubicBezTo>
                      <a:pt x="793573" y="2204662"/>
                      <a:pt x="775912" y="2222402"/>
                      <a:pt x="754062" y="2222500"/>
                    </a:cubicBezTo>
                    <a:lnTo>
                      <a:pt x="515938" y="2222500"/>
                    </a:lnTo>
                    <a:cubicBezTo>
                      <a:pt x="494088" y="2222402"/>
                      <a:pt x="476427" y="2204662"/>
                      <a:pt x="476427" y="2182812"/>
                    </a:cubicBezTo>
                    <a:cubicBezTo>
                      <a:pt x="476427" y="2160963"/>
                      <a:pt x="494088" y="2143223"/>
                      <a:pt x="515938" y="2143125"/>
                    </a:cubicBezTo>
                    <a:close/>
                    <a:moveTo>
                      <a:pt x="2063750" y="0"/>
                    </a:moveTo>
                    <a:cubicBezTo>
                      <a:pt x="1976075" y="0"/>
                      <a:pt x="1905000" y="71075"/>
                      <a:pt x="1905000" y="158750"/>
                    </a:cubicBezTo>
                    <a:lnTo>
                      <a:pt x="1905000" y="2222500"/>
                    </a:lnTo>
                    <a:cubicBezTo>
                      <a:pt x="1905000" y="2310175"/>
                      <a:pt x="1976075" y="2381250"/>
                      <a:pt x="2063750" y="2381250"/>
                    </a:cubicBezTo>
                    <a:lnTo>
                      <a:pt x="3016250" y="2381250"/>
                    </a:lnTo>
                    <a:cubicBezTo>
                      <a:pt x="3103925" y="2381250"/>
                      <a:pt x="3175000" y="2310175"/>
                      <a:pt x="3175000" y="2222500"/>
                    </a:cubicBezTo>
                    <a:lnTo>
                      <a:pt x="3175000" y="158750"/>
                    </a:lnTo>
                    <a:cubicBezTo>
                      <a:pt x="3175000" y="71075"/>
                      <a:pt x="3103925" y="0"/>
                      <a:pt x="3016250" y="0"/>
                    </a:cubicBezTo>
                    <a:lnTo>
                      <a:pt x="2063750" y="0"/>
                    </a:lnTo>
                    <a:close/>
                    <a:moveTo>
                      <a:pt x="2500312" y="158750"/>
                    </a:moveTo>
                    <a:lnTo>
                      <a:pt x="2738438" y="158750"/>
                    </a:lnTo>
                    <a:cubicBezTo>
                      <a:pt x="2760287" y="158848"/>
                      <a:pt x="2777948" y="176588"/>
                      <a:pt x="2777948" y="198438"/>
                    </a:cubicBezTo>
                    <a:cubicBezTo>
                      <a:pt x="2777948" y="220287"/>
                      <a:pt x="2760287" y="238027"/>
                      <a:pt x="2738438" y="238125"/>
                    </a:cubicBezTo>
                    <a:lnTo>
                      <a:pt x="2500312" y="238125"/>
                    </a:lnTo>
                    <a:cubicBezTo>
                      <a:pt x="2478463" y="238027"/>
                      <a:pt x="2460802" y="220287"/>
                      <a:pt x="2460802" y="198438"/>
                    </a:cubicBezTo>
                    <a:cubicBezTo>
                      <a:pt x="2460802" y="176588"/>
                      <a:pt x="2478463" y="158848"/>
                      <a:pt x="2500312" y="158750"/>
                    </a:cubicBezTo>
                    <a:close/>
                    <a:moveTo>
                      <a:pt x="2301875" y="198438"/>
                    </a:moveTo>
                    <a:cubicBezTo>
                      <a:pt x="2301811" y="184216"/>
                      <a:pt x="2309362" y="171048"/>
                      <a:pt x="2321667" y="163919"/>
                    </a:cubicBezTo>
                    <a:cubicBezTo>
                      <a:pt x="2333973" y="156790"/>
                      <a:pt x="2349152" y="156790"/>
                      <a:pt x="2361458" y="163919"/>
                    </a:cubicBezTo>
                    <a:cubicBezTo>
                      <a:pt x="2373763" y="171048"/>
                      <a:pt x="2381314" y="184216"/>
                      <a:pt x="2381250" y="198438"/>
                    </a:cubicBezTo>
                    <a:cubicBezTo>
                      <a:pt x="2381152" y="220287"/>
                      <a:pt x="2363412" y="237948"/>
                      <a:pt x="2341562" y="237948"/>
                    </a:cubicBezTo>
                    <a:cubicBezTo>
                      <a:pt x="2319713" y="237948"/>
                      <a:pt x="2301973" y="220287"/>
                      <a:pt x="2301875" y="198438"/>
                    </a:cubicBezTo>
                    <a:close/>
                    <a:moveTo>
                      <a:pt x="2420938" y="2143125"/>
                    </a:moveTo>
                    <a:lnTo>
                      <a:pt x="2659062" y="2143125"/>
                    </a:lnTo>
                    <a:cubicBezTo>
                      <a:pt x="2680912" y="2143223"/>
                      <a:pt x="2698573" y="2160963"/>
                      <a:pt x="2698573" y="2182812"/>
                    </a:cubicBezTo>
                    <a:cubicBezTo>
                      <a:pt x="2698573" y="2204662"/>
                      <a:pt x="2680912" y="2222402"/>
                      <a:pt x="2659062" y="2222500"/>
                    </a:cubicBezTo>
                    <a:lnTo>
                      <a:pt x="2420938" y="2222500"/>
                    </a:lnTo>
                    <a:cubicBezTo>
                      <a:pt x="2399088" y="2222402"/>
                      <a:pt x="2381427" y="2204662"/>
                      <a:pt x="2381427" y="2182812"/>
                    </a:cubicBezTo>
                    <a:cubicBezTo>
                      <a:pt x="2381427" y="2160963"/>
                      <a:pt x="2399088" y="2143223"/>
                      <a:pt x="2420938" y="2143125"/>
                    </a:cubicBezTo>
                    <a:close/>
                    <a:moveTo>
                      <a:pt x="3968750" y="0"/>
                    </a:moveTo>
                    <a:cubicBezTo>
                      <a:pt x="3881075" y="0"/>
                      <a:pt x="3810000" y="71075"/>
                      <a:pt x="3810000" y="158750"/>
                    </a:cubicBezTo>
                    <a:lnTo>
                      <a:pt x="3810000" y="2222500"/>
                    </a:lnTo>
                    <a:cubicBezTo>
                      <a:pt x="3810000" y="2310175"/>
                      <a:pt x="3881075" y="2381250"/>
                      <a:pt x="3968750" y="2381250"/>
                    </a:cubicBezTo>
                    <a:lnTo>
                      <a:pt x="4921250" y="2381250"/>
                    </a:lnTo>
                    <a:cubicBezTo>
                      <a:pt x="5008925" y="2381250"/>
                      <a:pt x="5080000" y="2310175"/>
                      <a:pt x="5080000" y="2222500"/>
                    </a:cubicBezTo>
                    <a:lnTo>
                      <a:pt x="5080000" y="158750"/>
                    </a:lnTo>
                    <a:cubicBezTo>
                      <a:pt x="5080000" y="71075"/>
                      <a:pt x="5008925" y="0"/>
                      <a:pt x="4921250" y="0"/>
                    </a:cubicBezTo>
                    <a:lnTo>
                      <a:pt x="3968750" y="0"/>
                    </a:lnTo>
                    <a:close/>
                    <a:moveTo>
                      <a:pt x="4405312" y="158750"/>
                    </a:moveTo>
                    <a:lnTo>
                      <a:pt x="4643438" y="158750"/>
                    </a:lnTo>
                    <a:cubicBezTo>
                      <a:pt x="4665287" y="158848"/>
                      <a:pt x="4682948" y="176588"/>
                      <a:pt x="4682948" y="198438"/>
                    </a:cubicBezTo>
                    <a:cubicBezTo>
                      <a:pt x="4682948" y="220287"/>
                      <a:pt x="4665287" y="238027"/>
                      <a:pt x="4643438" y="238125"/>
                    </a:cubicBezTo>
                    <a:lnTo>
                      <a:pt x="4405312" y="238125"/>
                    </a:lnTo>
                    <a:cubicBezTo>
                      <a:pt x="4383463" y="238027"/>
                      <a:pt x="4365802" y="220287"/>
                      <a:pt x="4365802" y="198438"/>
                    </a:cubicBezTo>
                    <a:cubicBezTo>
                      <a:pt x="4365802" y="176588"/>
                      <a:pt x="4383463" y="158848"/>
                      <a:pt x="4405312" y="158750"/>
                    </a:cubicBezTo>
                    <a:close/>
                    <a:moveTo>
                      <a:pt x="4206875" y="198438"/>
                    </a:moveTo>
                    <a:cubicBezTo>
                      <a:pt x="4206811" y="184216"/>
                      <a:pt x="4214362" y="171048"/>
                      <a:pt x="4226668" y="163919"/>
                    </a:cubicBezTo>
                    <a:cubicBezTo>
                      <a:pt x="4238973" y="156790"/>
                      <a:pt x="4254152" y="156790"/>
                      <a:pt x="4266457" y="163919"/>
                    </a:cubicBezTo>
                    <a:cubicBezTo>
                      <a:pt x="4278763" y="171048"/>
                      <a:pt x="4286314" y="184216"/>
                      <a:pt x="4286250" y="198438"/>
                    </a:cubicBezTo>
                    <a:cubicBezTo>
                      <a:pt x="4286152" y="220287"/>
                      <a:pt x="4268412" y="237948"/>
                      <a:pt x="4246562" y="237948"/>
                    </a:cubicBezTo>
                    <a:cubicBezTo>
                      <a:pt x="4224713" y="237948"/>
                      <a:pt x="4206973" y="220287"/>
                      <a:pt x="4206875" y="198438"/>
                    </a:cubicBezTo>
                    <a:close/>
                    <a:moveTo>
                      <a:pt x="4325938" y="2143125"/>
                    </a:moveTo>
                    <a:lnTo>
                      <a:pt x="4564062" y="2143125"/>
                    </a:lnTo>
                    <a:cubicBezTo>
                      <a:pt x="4585912" y="2143223"/>
                      <a:pt x="4603573" y="2160963"/>
                      <a:pt x="4603573" y="2182812"/>
                    </a:cubicBezTo>
                    <a:cubicBezTo>
                      <a:pt x="4603573" y="2204662"/>
                      <a:pt x="4585912" y="2222402"/>
                      <a:pt x="4564062" y="2222500"/>
                    </a:cubicBezTo>
                    <a:lnTo>
                      <a:pt x="4325938" y="2222500"/>
                    </a:lnTo>
                    <a:cubicBezTo>
                      <a:pt x="4304088" y="2222402"/>
                      <a:pt x="4286427" y="2204662"/>
                      <a:pt x="4286427" y="2182812"/>
                    </a:cubicBezTo>
                    <a:cubicBezTo>
                      <a:pt x="4286427" y="2160963"/>
                      <a:pt x="4304088" y="2143223"/>
                      <a:pt x="4325938" y="2143125"/>
                    </a:cubicBezTo>
                    <a:close/>
                  </a:path>
                </a:pathLst>
              </a:custGeom>
              <a:solidFill>
                <a:srgbClr val="86C7ED"/>
              </a:solidFill>
            </p:spPr>
          </p:sp>
        </p:grpSp>
      </p:grpSp>
      <p:grpSp>
        <p:nvGrpSpPr>
          <p:cNvPr id="11" name="Group 11"/>
          <p:cNvGrpSpPr/>
          <p:nvPr/>
        </p:nvGrpSpPr>
        <p:grpSpPr>
          <a:xfrm>
            <a:off x="7467600" y="3635888"/>
            <a:ext cx="8534400" cy="5702375"/>
            <a:chOff x="-1404627" y="-9525"/>
            <a:chExt cx="13272767" cy="3157650"/>
          </a:xfrm>
        </p:grpSpPr>
        <p:sp>
          <p:nvSpPr>
            <p:cNvPr id="12" name="TextBox 12"/>
            <p:cNvSpPr txBox="1"/>
            <p:nvPr/>
          </p:nvSpPr>
          <p:spPr>
            <a:xfrm>
              <a:off x="-1404627" y="-9525"/>
              <a:ext cx="13272767" cy="680485"/>
            </a:xfrm>
            <a:prstGeom prst="rect">
              <a:avLst/>
            </a:prstGeom>
          </p:spPr>
          <p:txBody>
            <a:bodyPr wrap="square" lIns="0" tIns="0" rIns="0" bIns="0" rtlCol="0" anchor="t">
              <a:spAutoFit/>
            </a:bodyPr>
            <a:lstStyle/>
            <a:p>
              <a:pPr>
                <a:lnSpc>
                  <a:spcPts val="4200"/>
                </a:lnSpc>
              </a:pPr>
              <a:r>
                <a:rPr lang="vi-VN" sz="3500" spc="105" dirty="0">
                  <a:solidFill>
                    <a:srgbClr val="1836B2"/>
                  </a:solidFill>
                  <a:latin typeface="Fira Sans Medium Bold"/>
                </a:rPr>
                <a:t>Hiện nay nhu cầu học ngoại ngữ của mọi người tại các trung tâm ngày càng tăng</a:t>
              </a:r>
              <a:endParaRPr lang="en-US" sz="3500" spc="105" dirty="0">
                <a:solidFill>
                  <a:srgbClr val="1836B2"/>
                </a:solidFill>
                <a:latin typeface="Fira Sans Medium Bold"/>
              </a:endParaRPr>
            </a:p>
          </p:txBody>
        </p:sp>
        <p:sp>
          <p:nvSpPr>
            <p:cNvPr id="13" name="TextBox 13"/>
            <p:cNvSpPr txBox="1"/>
            <p:nvPr/>
          </p:nvSpPr>
          <p:spPr>
            <a:xfrm>
              <a:off x="-1404627" y="1078476"/>
              <a:ext cx="13035753" cy="2069649"/>
            </a:xfrm>
            <a:prstGeom prst="rect">
              <a:avLst/>
            </a:prstGeom>
          </p:spPr>
          <p:txBody>
            <a:bodyPr wrap="square" lIns="0" tIns="0" rIns="0" bIns="0" rtlCol="0" anchor="t">
              <a:spAutoFit/>
            </a:bodyPr>
            <a:lstStyle/>
            <a:p>
              <a:pPr>
                <a:lnSpc>
                  <a:spcPts val="4200"/>
                </a:lnSpc>
              </a:pPr>
              <a:r>
                <a:rPr lang="vi-VN" sz="3000" b="1" spc="15" dirty="0">
                  <a:solidFill>
                    <a:srgbClr val="000000"/>
                  </a:solidFill>
                  <a:latin typeface="Fira Sans Light"/>
                </a:rPr>
                <a:t>Nhận thấy sự khó khăn trong quá trình quản lí học viên, giảng viên cũng như là theo dõi bài học và việc giảng dạy tại trung tâm, hệ thống quản lí trung tâm ngoại ngữ này được ra đời trên nền Winform với mục đích hỗ trợ quản lí dễ dàng hơn và có thể thực hiện quản lí ở mọi nơi, mọi lúc</a:t>
              </a:r>
              <a:endParaRPr lang="en-US" sz="3000" b="1" spc="15" dirty="0">
                <a:solidFill>
                  <a:srgbClr val="000000"/>
                </a:solidFill>
                <a:latin typeface="Fira Sans Light"/>
              </a:endParaRPr>
            </a:p>
          </p:txBody>
        </p:sp>
      </p:grpSp>
    </p:spTree>
    <p:extLst>
      <p:ext uri="{BB962C8B-B14F-4D97-AF65-F5344CB8AC3E}">
        <p14:creationId xmlns:p14="http://schemas.microsoft.com/office/powerpoint/2010/main" val="35116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18360" y="2254867"/>
            <a:ext cx="4495800" cy="4459816"/>
            <a:chOff x="0" y="-9525"/>
            <a:chExt cx="10487464" cy="5946423"/>
          </a:xfrm>
        </p:grpSpPr>
        <p:sp>
          <p:nvSpPr>
            <p:cNvPr id="3" name="TextBox 3"/>
            <p:cNvSpPr txBox="1"/>
            <p:nvPr/>
          </p:nvSpPr>
          <p:spPr>
            <a:xfrm>
              <a:off x="0" y="854822"/>
              <a:ext cx="9680735" cy="5082076"/>
            </a:xfrm>
            <a:prstGeom prst="rect">
              <a:avLst/>
            </a:prstGeom>
          </p:spPr>
          <p:txBody>
            <a:bodyPr wrap="square" lIns="0" tIns="0" rIns="0" bIns="0" rtlCol="0" anchor="t">
              <a:spAutoFit/>
            </a:bodyPr>
            <a:lstStyle/>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trị</a:t>
              </a:r>
              <a:r>
                <a:rPr lang="en-US" sz="2800" b="1" u="none" spc="12" dirty="0">
                  <a:solidFill>
                    <a:srgbClr val="000000"/>
                  </a:solidFill>
                  <a:latin typeface="Fira Sans Light"/>
                </a:rPr>
                <a:t> </a:t>
              </a:r>
              <a:r>
                <a:rPr lang="en-US" sz="2800" b="1" u="none" spc="12" dirty="0" err="1">
                  <a:solidFill>
                    <a:srgbClr val="000000"/>
                  </a:solidFill>
                  <a:latin typeface="Fira Sans Light"/>
                </a:rPr>
                <a:t>nhân</a:t>
              </a:r>
              <a:r>
                <a:rPr lang="en-US" sz="2800" b="1" u="none" spc="12" dirty="0">
                  <a:solidFill>
                    <a:srgbClr val="000000"/>
                  </a:solidFill>
                  <a:latin typeface="Fira Sans Light"/>
                </a:rPr>
                <a:t> </a:t>
              </a:r>
              <a:r>
                <a:rPr lang="en-US" sz="2800" b="1" u="none" spc="12" dirty="0" err="1">
                  <a:solidFill>
                    <a:srgbClr val="000000"/>
                  </a:solidFill>
                  <a:latin typeface="Fira Sans Light"/>
                </a:rPr>
                <a:t>viên</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trị</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r>
                <a:rPr lang="en-US" sz="2800" b="1" u="none" spc="12" dirty="0">
                  <a:solidFill>
                    <a:srgbClr val="000000"/>
                  </a:solidFill>
                  <a:latin typeface="Fira Sans Light"/>
                </a:rPr>
                <a:t> </a:t>
              </a:r>
              <a:r>
                <a:rPr lang="en-US" sz="2800" b="1" u="none" spc="12" dirty="0" err="1">
                  <a:solidFill>
                    <a:srgbClr val="000000"/>
                  </a:solidFill>
                  <a:latin typeface="Fira Sans Light"/>
                </a:rPr>
                <a:t>viên</a:t>
              </a:r>
              <a:endParaRPr lang="en-US" sz="2800" b="1" u="none" spc="12" dirty="0">
                <a:solidFill>
                  <a:srgbClr val="000000"/>
                </a:solidFill>
                <a:latin typeface="Fira Sans Light"/>
              </a:endParaRPr>
            </a:p>
            <a:p>
              <a:pPr marL="0" lvl="0" indent="0" algn="l">
                <a:lnSpc>
                  <a:spcPct val="150000"/>
                </a:lnSpc>
                <a:spcBef>
                  <a:spcPct val="0"/>
                </a:spcBef>
              </a:pPr>
              <a:r>
                <a:rPr lang="en-US" sz="2800" b="1" spc="12" dirty="0" err="1">
                  <a:solidFill>
                    <a:srgbClr val="000000"/>
                  </a:solidFill>
                  <a:latin typeface="Fira Sans Light"/>
                </a:rPr>
                <a:t>Quản</a:t>
              </a:r>
              <a:r>
                <a:rPr lang="en-US" sz="2800" b="1" spc="12" dirty="0">
                  <a:solidFill>
                    <a:srgbClr val="000000"/>
                  </a:solidFill>
                  <a:latin typeface="Fira Sans Light"/>
                </a:rPr>
                <a:t> </a:t>
              </a:r>
              <a:r>
                <a:rPr lang="en-US" sz="2800" b="1" spc="12" dirty="0" err="1">
                  <a:solidFill>
                    <a:srgbClr val="000000"/>
                  </a:solidFill>
                  <a:latin typeface="Fira Sans Light"/>
                </a:rPr>
                <a:t>lý</a:t>
              </a:r>
              <a:r>
                <a:rPr lang="en-US" sz="2800" b="1" spc="12" dirty="0">
                  <a:solidFill>
                    <a:srgbClr val="000000"/>
                  </a:solidFill>
                  <a:latin typeface="Fira Sans Light"/>
                </a:rPr>
                <a:t> </a:t>
              </a:r>
              <a:r>
                <a:rPr lang="en-US" sz="2800" b="1" spc="12" dirty="0" err="1">
                  <a:solidFill>
                    <a:srgbClr val="000000"/>
                  </a:solidFill>
                  <a:latin typeface="Fira Sans Light"/>
                </a:rPr>
                <a:t>giảng</a:t>
              </a:r>
              <a:r>
                <a:rPr lang="en-US" sz="2800" b="1" spc="12" dirty="0">
                  <a:solidFill>
                    <a:srgbClr val="000000"/>
                  </a:solidFill>
                  <a:latin typeface="Fira Sans Light"/>
                </a:rPr>
                <a:t> </a:t>
              </a:r>
              <a:r>
                <a:rPr lang="en-US" sz="2800" b="1" spc="12" dirty="0" err="1">
                  <a:solidFill>
                    <a:srgbClr val="000000"/>
                  </a:solidFill>
                  <a:latin typeface="Fira Sans Light"/>
                </a:rPr>
                <a:t>viên</a:t>
              </a:r>
              <a:endParaRPr lang="en-US"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khóa</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lớp</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thanh</a:t>
              </a:r>
              <a:r>
                <a:rPr lang="en-US" sz="2800" b="1" u="none" spc="12" dirty="0">
                  <a:solidFill>
                    <a:srgbClr val="000000"/>
                  </a:solidFill>
                  <a:latin typeface="Fira Sans Light"/>
                </a:rPr>
                <a:t> </a:t>
              </a:r>
              <a:r>
                <a:rPr lang="en-US" sz="2800" b="1" u="none" spc="12" dirty="0" err="1">
                  <a:solidFill>
                    <a:srgbClr val="000000"/>
                  </a:solidFill>
                  <a:latin typeface="Fira Sans Light"/>
                </a:rPr>
                <a:t>toán</a:t>
              </a:r>
              <a:endParaRPr lang="en-US" sz="2800" b="1" u="none" spc="12" dirty="0">
                <a:solidFill>
                  <a:srgbClr val="000000"/>
                </a:solidFill>
                <a:latin typeface="Fira Sans Light"/>
              </a:endParaRPr>
            </a:p>
          </p:txBody>
        </p:sp>
        <p:sp>
          <p:nvSpPr>
            <p:cNvPr id="4" name="TextBox 4"/>
            <p:cNvSpPr txBox="1"/>
            <p:nvPr/>
          </p:nvSpPr>
          <p:spPr>
            <a:xfrm>
              <a:off x="0" y="-9525"/>
              <a:ext cx="10487464" cy="718145"/>
            </a:xfrm>
            <a:prstGeom prst="rect">
              <a:avLst/>
            </a:prstGeom>
          </p:spPr>
          <p:txBody>
            <a:bodyPr lIns="0" tIns="0" rIns="0" bIns="0" rtlCol="0" anchor="t">
              <a:spAutoFit/>
            </a:bodyPr>
            <a:lstStyle/>
            <a:p>
              <a:pPr marL="0" lvl="0" indent="0" algn="l">
                <a:lnSpc>
                  <a:spcPts val="4200"/>
                </a:lnSpc>
                <a:spcBef>
                  <a:spcPct val="0"/>
                </a:spcBef>
              </a:pPr>
              <a:r>
                <a:rPr lang="vi-VN" sz="3500" u="none" spc="105" dirty="0">
                  <a:solidFill>
                    <a:srgbClr val="1836B2"/>
                  </a:solidFill>
                  <a:latin typeface="Fira Sans Medium Bold"/>
                </a:rPr>
                <a:t>Đối với quản trị viên</a:t>
              </a:r>
              <a:endParaRPr lang="en-US" sz="3500" u="none" spc="105" dirty="0">
                <a:solidFill>
                  <a:srgbClr val="1836B2"/>
                </a:solidFill>
                <a:latin typeface="Fira Sans Medium Bold"/>
              </a:endParaRPr>
            </a:p>
          </p:txBody>
        </p:sp>
      </p:grpSp>
      <p:sp>
        <p:nvSpPr>
          <p:cNvPr id="11" name="TextBox 11"/>
          <p:cNvSpPr txBox="1"/>
          <p:nvPr/>
        </p:nvSpPr>
        <p:spPr>
          <a:xfrm>
            <a:off x="1066800" y="266700"/>
            <a:ext cx="56769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Mô tả chức năng</a:t>
            </a:r>
            <a:endParaRPr lang="en-US" sz="6000" dirty="0">
              <a:solidFill>
                <a:srgbClr val="1836B2"/>
              </a:solidFill>
              <a:latin typeface="Fira Sans Medium Bold"/>
            </a:endParaRP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979938" y="7033509"/>
            <a:ext cx="7793063" cy="4449583"/>
          </a:xfrm>
          <a:prstGeom prst="rect">
            <a:avLst/>
          </a:prstGeom>
        </p:spPr>
      </p:pic>
      <p:grpSp>
        <p:nvGrpSpPr>
          <p:cNvPr id="13" name="Group 2">
            <a:extLst>
              <a:ext uri="{FF2B5EF4-FFF2-40B4-BE49-F238E27FC236}">
                <a16:creationId xmlns:a16="http://schemas.microsoft.com/office/drawing/2014/main" id="{8E85D460-358B-C216-7182-E854035E7565}"/>
              </a:ext>
            </a:extLst>
          </p:cNvPr>
          <p:cNvGrpSpPr/>
          <p:nvPr/>
        </p:nvGrpSpPr>
        <p:grpSpPr>
          <a:xfrm>
            <a:off x="7093285" y="2254867"/>
            <a:ext cx="4495800" cy="3813485"/>
            <a:chOff x="0" y="-9525"/>
            <a:chExt cx="10487464" cy="2446125"/>
          </a:xfrm>
        </p:grpSpPr>
        <p:sp>
          <p:nvSpPr>
            <p:cNvPr id="14" name="TextBox 3">
              <a:extLst>
                <a:ext uri="{FF2B5EF4-FFF2-40B4-BE49-F238E27FC236}">
                  <a16:creationId xmlns:a16="http://schemas.microsoft.com/office/drawing/2014/main" id="{006D15B6-3139-DBB9-FA01-3957DCF8209A}"/>
                </a:ext>
              </a:extLst>
            </p:cNvPr>
            <p:cNvSpPr txBox="1"/>
            <p:nvPr/>
          </p:nvSpPr>
          <p:spPr>
            <a:xfrm>
              <a:off x="35551" y="406295"/>
              <a:ext cx="9680735" cy="2030305"/>
            </a:xfrm>
            <a:prstGeom prst="rect">
              <a:avLst/>
            </a:prstGeom>
          </p:spPr>
          <p:txBody>
            <a:bodyPr wrap="square" lIns="0" tIns="0" rIns="0" bIns="0" rtlCol="0" anchor="t">
              <a:spAutoFit/>
            </a:bodyPr>
            <a:lstStyle/>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trị</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r>
                <a:rPr lang="en-US" sz="2800" b="1" u="none" spc="12" dirty="0">
                  <a:solidFill>
                    <a:srgbClr val="000000"/>
                  </a:solidFill>
                  <a:latin typeface="Fira Sans Light"/>
                </a:rPr>
                <a:t> </a:t>
              </a:r>
              <a:r>
                <a:rPr lang="en-US" sz="2800" b="1" u="none" spc="12" dirty="0" err="1">
                  <a:solidFill>
                    <a:srgbClr val="000000"/>
                  </a:solidFill>
                  <a:latin typeface="Fira Sans Light"/>
                </a:rPr>
                <a:t>viên</a:t>
              </a:r>
              <a:endParaRPr lang="en-US" sz="2800" b="1" u="none" spc="12" dirty="0">
                <a:solidFill>
                  <a:srgbClr val="000000"/>
                </a:solidFill>
                <a:latin typeface="Fira Sans Light"/>
              </a:endParaRPr>
            </a:p>
            <a:p>
              <a:pPr marL="0" lvl="0" indent="0" algn="l">
                <a:lnSpc>
                  <a:spcPct val="150000"/>
                </a:lnSpc>
                <a:spcBef>
                  <a:spcPct val="0"/>
                </a:spcBef>
              </a:pPr>
              <a:r>
                <a:rPr lang="en-US" sz="2800" b="1" spc="12" dirty="0" err="1">
                  <a:solidFill>
                    <a:srgbClr val="000000"/>
                  </a:solidFill>
                  <a:latin typeface="Fira Sans Light"/>
                </a:rPr>
                <a:t>Quản</a:t>
              </a:r>
              <a:r>
                <a:rPr lang="en-US" sz="2800" b="1" spc="12" dirty="0">
                  <a:solidFill>
                    <a:srgbClr val="000000"/>
                  </a:solidFill>
                  <a:latin typeface="Fira Sans Light"/>
                </a:rPr>
                <a:t> </a:t>
              </a:r>
              <a:r>
                <a:rPr lang="en-US" sz="2800" b="1" spc="12" dirty="0" err="1">
                  <a:solidFill>
                    <a:srgbClr val="000000"/>
                  </a:solidFill>
                  <a:latin typeface="Fira Sans Light"/>
                </a:rPr>
                <a:t>lý</a:t>
              </a:r>
              <a:r>
                <a:rPr lang="en-US" sz="2800" b="1" spc="12" dirty="0">
                  <a:solidFill>
                    <a:srgbClr val="000000"/>
                  </a:solidFill>
                  <a:latin typeface="Fira Sans Light"/>
                </a:rPr>
                <a:t> </a:t>
              </a:r>
              <a:r>
                <a:rPr lang="en-US" sz="2800" b="1" spc="12" dirty="0" err="1">
                  <a:solidFill>
                    <a:srgbClr val="000000"/>
                  </a:solidFill>
                  <a:latin typeface="Fira Sans Light"/>
                </a:rPr>
                <a:t>giảng</a:t>
              </a:r>
              <a:r>
                <a:rPr lang="en-US" sz="2800" b="1" spc="12" dirty="0">
                  <a:solidFill>
                    <a:srgbClr val="000000"/>
                  </a:solidFill>
                  <a:latin typeface="Fira Sans Light"/>
                </a:rPr>
                <a:t> </a:t>
              </a:r>
              <a:r>
                <a:rPr lang="en-US" sz="2800" b="1" spc="12" dirty="0" err="1">
                  <a:solidFill>
                    <a:srgbClr val="000000"/>
                  </a:solidFill>
                  <a:latin typeface="Fira Sans Light"/>
                </a:rPr>
                <a:t>viên</a:t>
              </a:r>
              <a:endParaRPr lang="en-US"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khóa</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lớp</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thanh</a:t>
              </a:r>
              <a:r>
                <a:rPr lang="en-US" sz="2800" b="1" u="none" spc="12" dirty="0">
                  <a:solidFill>
                    <a:srgbClr val="000000"/>
                  </a:solidFill>
                  <a:latin typeface="Fira Sans Light"/>
                </a:rPr>
                <a:t> </a:t>
              </a:r>
              <a:r>
                <a:rPr lang="en-US" sz="2800" b="1" u="none" spc="12" dirty="0" err="1">
                  <a:solidFill>
                    <a:srgbClr val="000000"/>
                  </a:solidFill>
                  <a:latin typeface="Fira Sans Light"/>
                </a:rPr>
                <a:t>toán</a:t>
              </a:r>
              <a:endParaRPr lang="en-US" sz="2800" b="1" u="none" spc="12" dirty="0">
                <a:solidFill>
                  <a:srgbClr val="000000"/>
                </a:solidFill>
                <a:latin typeface="Fira Sans Light"/>
              </a:endParaRPr>
            </a:p>
          </p:txBody>
        </p:sp>
        <p:sp>
          <p:nvSpPr>
            <p:cNvPr id="15" name="TextBox 4">
              <a:extLst>
                <a:ext uri="{FF2B5EF4-FFF2-40B4-BE49-F238E27FC236}">
                  <a16:creationId xmlns:a16="http://schemas.microsoft.com/office/drawing/2014/main" id="{AF47FC8C-3A0B-A89B-A60E-9BDA3D459A11}"/>
                </a:ext>
              </a:extLst>
            </p:cNvPr>
            <p:cNvSpPr txBox="1"/>
            <p:nvPr/>
          </p:nvSpPr>
          <p:spPr>
            <a:xfrm>
              <a:off x="0" y="-9525"/>
              <a:ext cx="10487464" cy="718145"/>
            </a:xfrm>
            <a:prstGeom prst="rect">
              <a:avLst/>
            </a:prstGeom>
          </p:spPr>
          <p:txBody>
            <a:bodyPr lIns="0" tIns="0" rIns="0" bIns="0" rtlCol="0" anchor="t">
              <a:spAutoFit/>
            </a:bodyPr>
            <a:lstStyle/>
            <a:p>
              <a:pPr marL="0" lvl="0" indent="0" algn="l">
                <a:lnSpc>
                  <a:spcPts val="4200"/>
                </a:lnSpc>
                <a:spcBef>
                  <a:spcPct val="0"/>
                </a:spcBef>
              </a:pPr>
              <a:r>
                <a:rPr lang="vi-VN" sz="3500" u="none" spc="105" dirty="0">
                  <a:solidFill>
                    <a:srgbClr val="1836B2"/>
                  </a:solidFill>
                  <a:latin typeface="Fira Sans Medium Bold"/>
                </a:rPr>
                <a:t>Đối với nhân viên</a:t>
              </a:r>
              <a:endParaRPr lang="en-US" sz="3500" u="none" spc="105" dirty="0">
                <a:solidFill>
                  <a:srgbClr val="1836B2"/>
                </a:solidFill>
                <a:latin typeface="Fira Sans Medium Bold"/>
              </a:endParaRPr>
            </a:p>
          </p:txBody>
        </p:sp>
      </p:grpSp>
      <p:grpSp>
        <p:nvGrpSpPr>
          <p:cNvPr id="16" name="Group 2">
            <a:extLst>
              <a:ext uri="{FF2B5EF4-FFF2-40B4-BE49-F238E27FC236}">
                <a16:creationId xmlns:a16="http://schemas.microsoft.com/office/drawing/2014/main" id="{DCDBCC01-4BF6-F9CB-9644-7CB65A302F45}"/>
              </a:ext>
            </a:extLst>
          </p:cNvPr>
          <p:cNvGrpSpPr/>
          <p:nvPr/>
        </p:nvGrpSpPr>
        <p:grpSpPr>
          <a:xfrm>
            <a:off x="11695813" y="2254867"/>
            <a:ext cx="4495800" cy="3167155"/>
            <a:chOff x="0" y="-9525"/>
            <a:chExt cx="10487464" cy="4222875"/>
          </a:xfrm>
        </p:grpSpPr>
        <p:sp>
          <p:nvSpPr>
            <p:cNvPr id="17" name="TextBox 3">
              <a:extLst>
                <a:ext uri="{FF2B5EF4-FFF2-40B4-BE49-F238E27FC236}">
                  <a16:creationId xmlns:a16="http://schemas.microsoft.com/office/drawing/2014/main" id="{612C9349-0C90-94FD-E133-48EAA8F29C58}"/>
                </a:ext>
              </a:extLst>
            </p:cNvPr>
            <p:cNvSpPr txBox="1"/>
            <p:nvPr/>
          </p:nvSpPr>
          <p:spPr>
            <a:xfrm>
              <a:off x="0" y="854822"/>
              <a:ext cx="9680735" cy="3358528"/>
            </a:xfrm>
            <a:prstGeom prst="rect">
              <a:avLst/>
            </a:prstGeom>
          </p:spPr>
          <p:txBody>
            <a:bodyPr wrap="square" lIns="0" tIns="0" rIns="0" bIns="0" rtlCol="0" anchor="t">
              <a:spAutoFit/>
            </a:bodyPr>
            <a:lstStyle/>
            <a:p>
              <a:pPr marL="0" lvl="0" indent="0" algn="l">
                <a:lnSpc>
                  <a:spcPct val="150000"/>
                </a:lnSpc>
                <a:spcBef>
                  <a:spcPct val="0"/>
                </a:spcBef>
              </a:pPr>
              <a:r>
                <a:rPr lang="vi-VN" sz="2800" b="1" u="none" spc="12" dirty="0">
                  <a:solidFill>
                    <a:srgbClr val="000000"/>
                  </a:solidFill>
                  <a:latin typeface="Fira Sans Light"/>
                </a:rPr>
                <a:t>Xem lớp học đang dạy</a:t>
              </a:r>
            </a:p>
            <a:p>
              <a:pPr marL="0" lvl="0" indent="0" algn="l">
                <a:lnSpc>
                  <a:spcPct val="150000"/>
                </a:lnSpc>
                <a:spcBef>
                  <a:spcPct val="0"/>
                </a:spcBef>
              </a:pPr>
              <a:r>
                <a:rPr lang="en-US" sz="2800" b="1" u="none" spc="12" dirty="0" err="1">
                  <a:solidFill>
                    <a:srgbClr val="000000"/>
                  </a:solidFill>
                  <a:latin typeface="Fira Sans Light"/>
                </a:rPr>
                <a:t>Xem</a:t>
              </a:r>
              <a:r>
                <a:rPr lang="en-US" sz="2800" b="1" u="none" spc="12" dirty="0">
                  <a:solidFill>
                    <a:srgbClr val="000000"/>
                  </a:solidFill>
                  <a:latin typeface="Fira Sans Light"/>
                </a:rPr>
                <a:t> </a:t>
              </a:r>
              <a:r>
                <a:rPr lang="en-US" sz="2800" b="1" u="none" spc="12" dirty="0" err="1">
                  <a:solidFill>
                    <a:srgbClr val="000000"/>
                  </a:solidFill>
                  <a:latin typeface="Fira Sans Light"/>
                </a:rPr>
                <a:t>tất</a:t>
              </a:r>
              <a:r>
                <a:rPr lang="en-US" sz="2800" b="1" u="none" spc="12" dirty="0">
                  <a:solidFill>
                    <a:srgbClr val="000000"/>
                  </a:solidFill>
                  <a:latin typeface="Fira Sans Light"/>
                </a:rPr>
                <a:t> </a:t>
              </a:r>
              <a:r>
                <a:rPr lang="en-US" sz="2800" b="1" u="none" spc="12" dirty="0" err="1">
                  <a:solidFill>
                    <a:srgbClr val="000000"/>
                  </a:solidFill>
                  <a:latin typeface="Fira Sans Light"/>
                </a:rPr>
                <a:t>cả</a:t>
              </a:r>
              <a:r>
                <a:rPr lang="en-US" sz="2800" b="1" u="none" spc="12" dirty="0">
                  <a:solidFill>
                    <a:srgbClr val="000000"/>
                  </a:solidFill>
                  <a:latin typeface="Fira Sans Light"/>
                </a:rPr>
                <a:t> </a:t>
              </a:r>
              <a:r>
                <a:rPr lang="en-US" sz="2800" b="1" u="none" spc="12" dirty="0" err="1">
                  <a:solidFill>
                    <a:srgbClr val="000000"/>
                  </a:solidFill>
                  <a:latin typeface="Fira Sans Light"/>
                </a:rPr>
                <a:t>lớp</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r>
                <a:rPr lang="en-US" sz="2800" b="1" u="none" spc="12" dirty="0">
                  <a:solidFill>
                    <a:srgbClr val="000000"/>
                  </a:solidFill>
                  <a:latin typeface="Fira Sans Light"/>
                </a:rPr>
                <a:t> </a:t>
              </a:r>
              <a:r>
                <a:rPr lang="en-US" sz="2800" b="1" u="none" spc="12" dirty="0" err="1">
                  <a:solidFill>
                    <a:srgbClr val="000000"/>
                  </a:solidFill>
                  <a:latin typeface="Fira Sans Light"/>
                </a:rPr>
                <a:t>hiện</a:t>
              </a:r>
              <a:r>
                <a:rPr lang="en-US" sz="2800" b="1" u="none" spc="12" dirty="0">
                  <a:solidFill>
                    <a:srgbClr val="000000"/>
                  </a:solidFill>
                  <a:latin typeface="Fira Sans Light"/>
                </a:rPr>
                <a:t> </a:t>
              </a:r>
              <a:r>
                <a:rPr lang="en-US" sz="2800" b="1" u="none" spc="12" dirty="0" err="1">
                  <a:solidFill>
                    <a:srgbClr val="000000"/>
                  </a:solidFill>
                  <a:latin typeface="Fira Sans Light"/>
                </a:rPr>
                <a:t>có</a:t>
              </a:r>
              <a:r>
                <a:rPr lang="en-US" sz="2800" b="1" u="none" spc="12" dirty="0">
                  <a:solidFill>
                    <a:srgbClr val="000000"/>
                  </a:solidFill>
                  <a:latin typeface="Fira Sans Light"/>
                </a:rPr>
                <a:t> </a:t>
              </a:r>
              <a:r>
                <a:rPr lang="en-US" sz="2800" b="1" u="none" spc="12" dirty="0" err="1">
                  <a:solidFill>
                    <a:srgbClr val="000000"/>
                  </a:solidFill>
                  <a:latin typeface="Fira Sans Light"/>
                </a:rPr>
                <a:t>của</a:t>
              </a:r>
              <a:r>
                <a:rPr lang="en-US" sz="2800" b="1" u="none" spc="12" dirty="0">
                  <a:solidFill>
                    <a:srgbClr val="000000"/>
                  </a:solidFill>
                  <a:latin typeface="Fira Sans Light"/>
                </a:rPr>
                <a:t> </a:t>
              </a:r>
              <a:r>
                <a:rPr lang="en-US" sz="2800" b="1" u="none" spc="12" dirty="0" err="1">
                  <a:solidFill>
                    <a:srgbClr val="000000"/>
                  </a:solidFill>
                  <a:latin typeface="Fira Sans Light"/>
                </a:rPr>
                <a:t>trung</a:t>
              </a:r>
              <a:r>
                <a:rPr lang="en-US" sz="2800" b="1" u="none" spc="12" dirty="0">
                  <a:solidFill>
                    <a:srgbClr val="000000"/>
                  </a:solidFill>
                  <a:latin typeface="Fira Sans Light"/>
                </a:rPr>
                <a:t> </a:t>
              </a:r>
              <a:r>
                <a:rPr lang="en-US" sz="2800" b="1" u="none" spc="12" dirty="0" err="1">
                  <a:solidFill>
                    <a:srgbClr val="000000"/>
                  </a:solidFill>
                  <a:latin typeface="Fira Sans Light"/>
                </a:rPr>
                <a:t>tâm</a:t>
              </a:r>
              <a:endParaRPr lang="en-US" sz="2800" b="1" u="none" spc="12" dirty="0">
                <a:solidFill>
                  <a:srgbClr val="000000"/>
                </a:solidFill>
                <a:latin typeface="Fira Sans Light"/>
              </a:endParaRPr>
            </a:p>
            <a:p>
              <a:pPr marL="0" lvl="0" indent="0" algn="l">
                <a:lnSpc>
                  <a:spcPct val="150000"/>
                </a:lnSpc>
                <a:spcBef>
                  <a:spcPct val="0"/>
                </a:spcBef>
              </a:pPr>
              <a:r>
                <a:rPr lang="en-US" sz="2800" b="1" spc="12" dirty="0" err="1">
                  <a:solidFill>
                    <a:srgbClr val="000000"/>
                  </a:solidFill>
                  <a:latin typeface="Fira Sans Light"/>
                </a:rPr>
                <a:t>Xem</a:t>
              </a:r>
              <a:r>
                <a:rPr lang="en-US" sz="2800" b="1" spc="12" dirty="0">
                  <a:solidFill>
                    <a:srgbClr val="000000"/>
                  </a:solidFill>
                  <a:latin typeface="Fira Sans Light"/>
                </a:rPr>
                <a:t> </a:t>
              </a:r>
              <a:r>
                <a:rPr lang="en-US" sz="2800" b="1" spc="12" dirty="0" err="1">
                  <a:solidFill>
                    <a:srgbClr val="000000"/>
                  </a:solidFill>
                  <a:latin typeface="Fira Sans Light"/>
                </a:rPr>
                <a:t>thời</a:t>
              </a:r>
              <a:r>
                <a:rPr lang="en-US" sz="2800" b="1" spc="12" dirty="0">
                  <a:solidFill>
                    <a:srgbClr val="000000"/>
                  </a:solidFill>
                  <a:latin typeface="Fira Sans Light"/>
                </a:rPr>
                <a:t> </a:t>
              </a:r>
              <a:r>
                <a:rPr lang="en-US" sz="2800" b="1" spc="12" dirty="0" err="1">
                  <a:solidFill>
                    <a:srgbClr val="000000"/>
                  </a:solidFill>
                  <a:latin typeface="Fira Sans Light"/>
                </a:rPr>
                <a:t>khóa</a:t>
              </a:r>
              <a:r>
                <a:rPr lang="en-US" sz="2800" b="1" spc="12" dirty="0">
                  <a:solidFill>
                    <a:srgbClr val="000000"/>
                  </a:solidFill>
                  <a:latin typeface="Fira Sans Light"/>
                </a:rPr>
                <a:t> </a:t>
              </a:r>
              <a:r>
                <a:rPr lang="en-US" sz="2800" b="1" spc="12" dirty="0" err="1">
                  <a:solidFill>
                    <a:srgbClr val="000000"/>
                  </a:solidFill>
                  <a:latin typeface="Fira Sans Light"/>
                </a:rPr>
                <a:t>biểu</a:t>
              </a:r>
              <a:endParaRPr lang="en-US" sz="2800" b="1" u="none" spc="12" dirty="0">
                <a:solidFill>
                  <a:srgbClr val="000000"/>
                </a:solidFill>
                <a:latin typeface="Fira Sans Light"/>
              </a:endParaRPr>
            </a:p>
          </p:txBody>
        </p:sp>
        <p:sp>
          <p:nvSpPr>
            <p:cNvPr id="18" name="TextBox 4">
              <a:extLst>
                <a:ext uri="{FF2B5EF4-FFF2-40B4-BE49-F238E27FC236}">
                  <a16:creationId xmlns:a16="http://schemas.microsoft.com/office/drawing/2014/main" id="{B0CEAD43-7B56-B54F-CC15-613E56D3E921}"/>
                </a:ext>
              </a:extLst>
            </p:cNvPr>
            <p:cNvSpPr txBox="1"/>
            <p:nvPr/>
          </p:nvSpPr>
          <p:spPr>
            <a:xfrm>
              <a:off x="0" y="-9525"/>
              <a:ext cx="10487464" cy="718145"/>
            </a:xfrm>
            <a:prstGeom prst="rect">
              <a:avLst/>
            </a:prstGeom>
          </p:spPr>
          <p:txBody>
            <a:bodyPr lIns="0" tIns="0" rIns="0" bIns="0" rtlCol="0" anchor="t">
              <a:spAutoFit/>
            </a:bodyPr>
            <a:lstStyle/>
            <a:p>
              <a:pPr marL="0" lvl="0" indent="0" algn="l">
                <a:lnSpc>
                  <a:spcPts val="4200"/>
                </a:lnSpc>
                <a:spcBef>
                  <a:spcPct val="0"/>
                </a:spcBef>
              </a:pPr>
              <a:r>
                <a:rPr lang="vi-VN" sz="3500" u="none" spc="105" dirty="0">
                  <a:solidFill>
                    <a:srgbClr val="1836B2"/>
                  </a:solidFill>
                  <a:latin typeface="Fira Sans Medium Bold"/>
                </a:rPr>
                <a:t>Đối với giảng viên</a:t>
              </a:r>
              <a:endParaRPr lang="en-US" sz="3500" u="none" spc="105" dirty="0">
                <a:solidFill>
                  <a:srgbClr val="1836B2"/>
                </a:solidFill>
                <a:latin typeface="Fira Sans Medium Bold"/>
              </a:endParaRPr>
            </a:p>
          </p:txBody>
        </p:sp>
      </p:grpSp>
      <p:grpSp>
        <p:nvGrpSpPr>
          <p:cNvPr id="22" name="Group 2">
            <a:extLst>
              <a:ext uri="{FF2B5EF4-FFF2-40B4-BE49-F238E27FC236}">
                <a16:creationId xmlns:a16="http://schemas.microsoft.com/office/drawing/2014/main" id="{865491AB-11D3-6661-1DB7-21A1AC62C7D2}"/>
              </a:ext>
            </a:extLst>
          </p:cNvPr>
          <p:cNvGrpSpPr/>
          <p:nvPr/>
        </p:nvGrpSpPr>
        <p:grpSpPr>
          <a:xfrm>
            <a:off x="11711053" y="6836522"/>
            <a:ext cx="4495800" cy="1874493"/>
            <a:chOff x="0" y="-9525"/>
            <a:chExt cx="10487464" cy="2499325"/>
          </a:xfrm>
        </p:grpSpPr>
        <p:sp>
          <p:nvSpPr>
            <p:cNvPr id="23" name="TextBox 3">
              <a:extLst>
                <a:ext uri="{FF2B5EF4-FFF2-40B4-BE49-F238E27FC236}">
                  <a16:creationId xmlns:a16="http://schemas.microsoft.com/office/drawing/2014/main" id="{EB81F946-B6B6-E928-3D48-791AA6A3CA93}"/>
                </a:ext>
              </a:extLst>
            </p:cNvPr>
            <p:cNvSpPr txBox="1"/>
            <p:nvPr/>
          </p:nvSpPr>
          <p:spPr>
            <a:xfrm>
              <a:off x="0" y="854822"/>
              <a:ext cx="9680735" cy="1634978"/>
            </a:xfrm>
            <a:prstGeom prst="rect">
              <a:avLst/>
            </a:prstGeom>
          </p:spPr>
          <p:txBody>
            <a:bodyPr wrap="square" lIns="0" tIns="0" rIns="0" bIns="0" rtlCol="0" anchor="t">
              <a:spAutoFit/>
            </a:bodyPr>
            <a:lstStyle/>
            <a:p>
              <a:pPr marL="0" lvl="0" indent="0" algn="l">
                <a:lnSpc>
                  <a:spcPct val="150000"/>
                </a:lnSpc>
                <a:spcBef>
                  <a:spcPct val="0"/>
                </a:spcBef>
              </a:pPr>
              <a:r>
                <a:rPr lang="vi-VN" sz="2800" b="1" u="none" spc="12" dirty="0">
                  <a:solidFill>
                    <a:srgbClr val="000000"/>
                  </a:solidFill>
                  <a:latin typeface="Fira Sans Light"/>
                </a:rPr>
                <a:t>Xem thời khóa biểu</a:t>
              </a:r>
            </a:p>
            <a:p>
              <a:pPr marL="0" lvl="0" indent="0" algn="l">
                <a:lnSpc>
                  <a:spcPct val="150000"/>
                </a:lnSpc>
                <a:spcBef>
                  <a:spcPct val="0"/>
                </a:spcBef>
              </a:pPr>
              <a:r>
                <a:rPr lang="vi-VN" sz="2800" b="1" spc="12" dirty="0">
                  <a:solidFill>
                    <a:srgbClr val="000000"/>
                  </a:solidFill>
                  <a:latin typeface="Fira Sans Light"/>
                </a:rPr>
                <a:t>Xem lịch sử giao dịch</a:t>
              </a:r>
              <a:endParaRPr lang="en-US" sz="2800" b="1" u="none" spc="12" dirty="0">
                <a:solidFill>
                  <a:srgbClr val="000000"/>
                </a:solidFill>
                <a:latin typeface="Fira Sans Light"/>
              </a:endParaRPr>
            </a:p>
          </p:txBody>
        </p:sp>
        <p:sp>
          <p:nvSpPr>
            <p:cNvPr id="24" name="TextBox 4">
              <a:extLst>
                <a:ext uri="{FF2B5EF4-FFF2-40B4-BE49-F238E27FC236}">
                  <a16:creationId xmlns:a16="http://schemas.microsoft.com/office/drawing/2014/main" id="{31DEAC06-9F4F-C8BF-F530-4054320993CF}"/>
                </a:ext>
              </a:extLst>
            </p:cNvPr>
            <p:cNvSpPr txBox="1"/>
            <p:nvPr/>
          </p:nvSpPr>
          <p:spPr>
            <a:xfrm>
              <a:off x="0" y="-9525"/>
              <a:ext cx="10487464" cy="718145"/>
            </a:xfrm>
            <a:prstGeom prst="rect">
              <a:avLst/>
            </a:prstGeom>
          </p:spPr>
          <p:txBody>
            <a:bodyPr lIns="0" tIns="0" rIns="0" bIns="0" rtlCol="0" anchor="t">
              <a:spAutoFit/>
            </a:bodyPr>
            <a:lstStyle/>
            <a:p>
              <a:pPr marL="0" lvl="0" indent="0" algn="l">
                <a:lnSpc>
                  <a:spcPts val="4200"/>
                </a:lnSpc>
                <a:spcBef>
                  <a:spcPct val="0"/>
                </a:spcBef>
              </a:pPr>
              <a:r>
                <a:rPr lang="vi-VN" sz="3500" u="none" spc="105" dirty="0">
                  <a:solidFill>
                    <a:srgbClr val="1836B2"/>
                  </a:solidFill>
                  <a:latin typeface="Fira Sans Medium Bold"/>
                </a:rPr>
                <a:t>Đối với học viên</a:t>
              </a:r>
              <a:endParaRPr lang="en-US" sz="3500" u="none" spc="105" dirty="0">
                <a:solidFill>
                  <a:srgbClr val="1836B2"/>
                </a:solidFill>
                <a:latin typeface="Fira Sans Medium Bold"/>
              </a:endParaRPr>
            </a:p>
          </p:txBody>
        </p:sp>
      </p:grpSp>
    </p:spTree>
    <p:extLst>
      <p:ext uri="{BB962C8B-B14F-4D97-AF65-F5344CB8AC3E}">
        <p14:creationId xmlns:p14="http://schemas.microsoft.com/office/powerpoint/2010/main" val="40213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33400" y="-266700"/>
            <a:ext cx="68580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LƯỢC ĐỒ ERD</a:t>
            </a:r>
            <a:endParaRPr lang="en-US" sz="48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6" name="Picture 5">
            <a:extLst>
              <a:ext uri="{FF2B5EF4-FFF2-40B4-BE49-F238E27FC236}">
                <a16:creationId xmlns:a16="http://schemas.microsoft.com/office/drawing/2014/main" id="{9B7C03E9-0BB7-6623-206A-0B2926382EAE}"/>
              </a:ext>
            </a:extLst>
          </p:cNvPr>
          <p:cNvPicPr>
            <a:picLocks noChangeAspect="1"/>
          </p:cNvPicPr>
          <p:nvPr/>
        </p:nvPicPr>
        <p:blipFill>
          <a:blip r:embed="rId2"/>
          <a:stretch>
            <a:fillRect/>
          </a:stretch>
        </p:blipFill>
        <p:spPr>
          <a:xfrm>
            <a:off x="685800" y="992504"/>
            <a:ext cx="16002000" cy="9049977"/>
          </a:xfrm>
          <a:prstGeom prst="rect">
            <a:avLst/>
          </a:prstGeom>
        </p:spPr>
      </p:pic>
    </p:spTree>
    <p:extLst>
      <p:ext uri="{BB962C8B-B14F-4D97-AF65-F5344CB8AC3E}">
        <p14:creationId xmlns:p14="http://schemas.microsoft.com/office/powerpoint/2010/main" val="313059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33400" y="-266700"/>
            <a:ext cx="68580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DATABASE DIAGRAM</a:t>
            </a:r>
            <a:endParaRPr lang="en-US" sz="48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10" name="Picture 9">
            <a:extLst>
              <a:ext uri="{FF2B5EF4-FFF2-40B4-BE49-F238E27FC236}">
                <a16:creationId xmlns:a16="http://schemas.microsoft.com/office/drawing/2014/main" id="{52B51C06-F6AF-162D-5BCF-791950165541}"/>
              </a:ext>
            </a:extLst>
          </p:cNvPr>
          <p:cNvPicPr>
            <a:picLocks noChangeAspect="1"/>
          </p:cNvPicPr>
          <p:nvPr/>
        </p:nvPicPr>
        <p:blipFill>
          <a:blip r:embed="rId2"/>
          <a:stretch>
            <a:fillRect/>
          </a:stretch>
        </p:blipFill>
        <p:spPr>
          <a:xfrm>
            <a:off x="533399" y="1295398"/>
            <a:ext cx="16747069" cy="7886701"/>
          </a:xfrm>
          <a:prstGeom prst="rect">
            <a:avLst/>
          </a:prstGeom>
        </p:spPr>
      </p:pic>
    </p:spTree>
    <p:extLst>
      <p:ext uri="{BB962C8B-B14F-4D97-AF65-F5344CB8AC3E}">
        <p14:creationId xmlns:p14="http://schemas.microsoft.com/office/powerpoint/2010/main" val="417260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690" b="34763"/>
          <a:stretch>
            <a:fillRect/>
          </a:stretch>
        </p:blipFill>
        <p:spPr>
          <a:xfrm>
            <a:off x="0" y="0"/>
            <a:ext cx="18288000" cy="10287000"/>
          </a:xfrm>
          <a:prstGeom prst="rect">
            <a:avLst/>
          </a:prstGeom>
        </p:spPr>
      </p:pic>
      <p:grpSp>
        <p:nvGrpSpPr>
          <p:cNvPr id="3" name="Group 3"/>
          <p:cNvGrpSpPr/>
          <p:nvPr/>
        </p:nvGrpSpPr>
        <p:grpSpPr>
          <a:xfrm rot="-10800000">
            <a:off x="-5486400" y="3543300"/>
            <a:ext cx="21483158" cy="16323387"/>
            <a:chOff x="0" y="0"/>
            <a:chExt cx="7070204" cy="5372100"/>
          </a:xfrm>
        </p:grpSpPr>
        <p:sp>
          <p:nvSpPr>
            <p:cNvPr id="4" name="Freeform 4"/>
            <p:cNvSpPr/>
            <p:nvPr/>
          </p:nvSpPr>
          <p:spPr>
            <a:xfrm>
              <a:off x="0" y="0"/>
              <a:ext cx="7070204" cy="5372100"/>
            </a:xfrm>
            <a:custGeom>
              <a:avLst/>
              <a:gdLst/>
              <a:ahLst/>
              <a:cxnLst/>
              <a:rect l="l" t="t" r="r" b="b"/>
              <a:pathLst>
                <a:path w="7070204" h="5372100">
                  <a:moveTo>
                    <a:pt x="5519534" y="0"/>
                  </a:moveTo>
                  <a:lnTo>
                    <a:pt x="1550670" y="0"/>
                  </a:lnTo>
                  <a:lnTo>
                    <a:pt x="0" y="2686050"/>
                  </a:lnTo>
                  <a:lnTo>
                    <a:pt x="1550670" y="5372100"/>
                  </a:lnTo>
                  <a:lnTo>
                    <a:pt x="5519534" y="5372100"/>
                  </a:lnTo>
                  <a:lnTo>
                    <a:pt x="7070204" y="2686050"/>
                  </a:lnTo>
                  <a:lnTo>
                    <a:pt x="5519534" y="0"/>
                  </a:lnTo>
                  <a:close/>
                </a:path>
              </a:pathLst>
            </a:custGeom>
            <a:solidFill>
              <a:srgbClr val="1836B2"/>
            </a:solidFill>
          </p:spPr>
        </p:sp>
      </p:grpSp>
      <p:sp>
        <p:nvSpPr>
          <p:cNvPr id="6" name="TextBox 6"/>
          <p:cNvSpPr txBox="1"/>
          <p:nvPr/>
        </p:nvSpPr>
        <p:spPr>
          <a:xfrm>
            <a:off x="1066800" y="5600700"/>
            <a:ext cx="11009973" cy="1256754"/>
          </a:xfrm>
          <a:prstGeom prst="rect">
            <a:avLst/>
          </a:prstGeom>
        </p:spPr>
        <p:txBody>
          <a:bodyPr lIns="0" tIns="0" rIns="0" bIns="0" rtlCol="0" anchor="t">
            <a:spAutoFit/>
          </a:bodyPr>
          <a:lstStyle/>
          <a:p>
            <a:pPr>
              <a:lnSpc>
                <a:spcPts val="9799"/>
              </a:lnSpc>
              <a:spcBef>
                <a:spcPct val="0"/>
              </a:spcBef>
            </a:pPr>
            <a:r>
              <a:rPr lang="vi-VN" sz="8800" dirty="0">
                <a:solidFill>
                  <a:srgbClr val="FFFFFF"/>
                </a:solidFill>
                <a:latin typeface="Fira Sans Medium"/>
              </a:rPr>
              <a:t>CHỨC NĂNG</a:t>
            </a:r>
          </a:p>
        </p:txBody>
      </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16234069" y="1028700"/>
            <a:ext cx="1025231" cy="5853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ĐĂNG NHẬP</a:t>
            </a:r>
          </a:p>
        </p:txBody>
      </p:sp>
      <p:pic>
        <p:nvPicPr>
          <p:cNvPr id="3" name="Picture 2">
            <a:extLst>
              <a:ext uri="{FF2B5EF4-FFF2-40B4-BE49-F238E27FC236}">
                <a16:creationId xmlns:a16="http://schemas.microsoft.com/office/drawing/2014/main" id="{1BFC3B8D-6A98-4321-B449-EA9411418D88}"/>
              </a:ext>
            </a:extLst>
          </p:cNvPr>
          <p:cNvPicPr>
            <a:picLocks noChangeAspect="1"/>
          </p:cNvPicPr>
          <p:nvPr/>
        </p:nvPicPr>
        <p:blipFill>
          <a:blip r:embed="rId2"/>
          <a:stretch>
            <a:fillRect/>
          </a:stretch>
        </p:blipFill>
        <p:spPr>
          <a:xfrm>
            <a:off x="3085066" y="2476500"/>
            <a:ext cx="12117867" cy="6781800"/>
          </a:xfrm>
          <a:prstGeom prst="rect">
            <a:avLst/>
          </a:prstGeom>
        </p:spPr>
      </p:pic>
    </p:spTree>
    <p:extLst>
      <p:ext uri="{BB962C8B-B14F-4D97-AF65-F5344CB8AC3E}">
        <p14:creationId xmlns:p14="http://schemas.microsoft.com/office/powerpoint/2010/main" val="150930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ĐỔI MẬT KHẨU</a:t>
            </a:r>
          </a:p>
        </p:txBody>
      </p:sp>
      <p:pic>
        <p:nvPicPr>
          <p:cNvPr id="4" name="Picture 3">
            <a:extLst>
              <a:ext uri="{FF2B5EF4-FFF2-40B4-BE49-F238E27FC236}">
                <a16:creationId xmlns:a16="http://schemas.microsoft.com/office/drawing/2014/main" id="{38DE6D7D-E60E-0A3F-1AC9-E659F2749F60}"/>
              </a:ext>
            </a:extLst>
          </p:cNvPr>
          <p:cNvPicPr>
            <a:picLocks noChangeAspect="1"/>
          </p:cNvPicPr>
          <p:nvPr/>
        </p:nvPicPr>
        <p:blipFill>
          <a:blip r:embed="rId2"/>
          <a:stretch>
            <a:fillRect/>
          </a:stretch>
        </p:blipFill>
        <p:spPr>
          <a:xfrm>
            <a:off x="3197156" y="2400300"/>
            <a:ext cx="11893687" cy="6705600"/>
          </a:xfrm>
          <a:prstGeom prst="rect">
            <a:avLst/>
          </a:prstGeom>
        </p:spPr>
      </p:pic>
    </p:spTree>
    <p:extLst>
      <p:ext uri="{BB962C8B-B14F-4D97-AF65-F5344CB8AC3E}">
        <p14:creationId xmlns:p14="http://schemas.microsoft.com/office/powerpoint/2010/main" val="219568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981</TotalTime>
  <Words>320</Words>
  <Application>Microsoft Office PowerPoint</Application>
  <PresentationFormat>Custom</PresentationFormat>
  <Paragraphs>55</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Fira Sans Light Bold</vt:lpstr>
      <vt:lpstr>Calibri</vt:lpstr>
      <vt:lpstr>Fira Sans Medium Bold</vt:lpstr>
      <vt:lpstr>Fira Sans Bold Bold</vt:lpstr>
      <vt:lpstr>Fira Sans Light</vt:lpstr>
      <vt:lpstr>Arial</vt:lpstr>
      <vt:lpstr>Fira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Minh Tường Lê</cp:lastModifiedBy>
  <cp:revision>76</cp:revision>
  <dcterms:created xsi:type="dcterms:W3CDTF">2006-08-16T00:00:00Z</dcterms:created>
  <dcterms:modified xsi:type="dcterms:W3CDTF">2022-11-29T20:33:25Z</dcterms:modified>
  <dc:identifier>DAFS09aw0nY</dc:identifier>
</cp:coreProperties>
</file>